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47" r:id="rId2"/>
    <p:sldId id="348" r:id="rId3"/>
    <p:sldId id="349" r:id="rId4"/>
    <p:sldId id="368" r:id="rId5"/>
    <p:sldId id="369" r:id="rId6"/>
    <p:sldId id="350" r:id="rId7"/>
    <p:sldId id="351" r:id="rId8"/>
    <p:sldId id="352" r:id="rId9"/>
    <p:sldId id="353" r:id="rId10"/>
    <p:sldId id="372" r:id="rId11"/>
    <p:sldId id="373" r:id="rId12"/>
    <p:sldId id="374" r:id="rId13"/>
    <p:sldId id="354" r:id="rId14"/>
    <p:sldId id="355" r:id="rId15"/>
    <p:sldId id="379" r:id="rId16"/>
    <p:sldId id="378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75" r:id="rId30"/>
    <p:sldId id="376" r:id="rId31"/>
    <p:sldId id="377" r:id="rId3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DDDDDD"/>
    <a:srgbClr val="FFFFCC"/>
    <a:srgbClr val="FFCC66"/>
    <a:srgbClr val="0066CC"/>
    <a:srgbClr val="FFCC99"/>
    <a:srgbClr val="0066FF"/>
    <a:srgbClr val="2B7589"/>
    <a:srgbClr val="33993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91" autoAdjust="0"/>
    <p:restoredTop sz="96692" autoAdjust="0"/>
  </p:normalViewPr>
  <p:slideViewPr>
    <p:cSldViewPr>
      <p:cViewPr>
        <p:scale>
          <a:sx n="125" d="100"/>
          <a:sy n="125" d="100"/>
        </p:scale>
        <p:origin x="51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869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51717-2737-44C8-92A4-5D342C14B329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F7A7D-E4D1-444F-A896-B476AC68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developers.naver.com</a:t>
            </a:r>
          </a:p>
          <a:p>
            <a:r>
              <a:rPr lang="en-US" altLang="ko-KR" dirty="0" smtClean="0"/>
              <a:t>dbcut.com</a:t>
            </a:r>
          </a:p>
          <a:p>
            <a:r>
              <a:rPr lang="en-US" altLang="ko-KR" dirty="0" smtClean="0"/>
              <a:t>neodigitalgroup.co.kr</a:t>
            </a:r>
          </a:p>
          <a:p>
            <a:r>
              <a:rPr lang="en-US" altLang="ko-KR" dirty="0" smtClean="0"/>
              <a:t>pubgesports.com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19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grid-2.html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1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grid-3.html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grid-4.html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10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grid-5.html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grid-6.html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4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74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기기에 </a:t>
            </a:r>
            <a:r>
              <a:rPr lang="ko-KR" altLang="en-US" dirty="0" err="1" smtClean="0"/>
              <a:t>맞는뷰포트의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크기값</a:t>
            </a:r>
            <a:r>
              <a:rPr lang="ko-KR" altLang="en-US" dirty="0" smtClean="0"/>
              <a:t> 정리</a:t>
            </a:r>
            <a:endParaRPr lang="en-US" altLang="ko-KR" dirty="0" smtClean="0"/>
          </a:p>
          <a:p>
            <a:r>
              <a:rPr lang="en-US" altLang="ko-KR" dirty="0" smtClean="0"/>
              <a:t>yesviz.com/</a:t>
            </a:r>
            <a:r>
              <a:rPr lang="en-US" altLang="ko-KR" dirty="0" err="1" smtClean="0"/>
              <a:t>devices.php</a:t>
            </a:r>
            <a:endParaRPr lang="en-US" altLang="ko-KR" dirty="0" smtClean="0"/>
          </a:p>
          <a:p>
            <a:r>
              <a:rPr lang="en-US" altLang="ko-KR" dirty="0" err="1" smtClean="0"/>
              <a:t>exr</a:t>
            </a:r>
            <a:r>
              <a:rPr lang="en-US" altLang="ko-KR" dirty="0" smtClean="0"/>
              <a:t>/source/14/media_qyery.html</a:t>
            </a:r>
          </a:p>
          <a:p>
            <a:r>
              <a:rPr lang="en-US" altLang="ko-KR" dirty="0" err="1" smtClean="0"/>
              <a:t>exr</a:t>
            </a:r>
            <a:r>
              <a:rPr lang="en-US" altLang="ko-KR" dirty="0" smtClean="0"/>
              <a:t>/source/14/media_qyery_layout.html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06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https://yesviz.com/devices.php</a:t>
            </a:r>
          </a:p>
          <a:p>
            <a:r>
              <a:rPr lang="ko-KR" altLang="en-US" smtClean="0"/>
              <a:t>인기 있는 장치에 대한 뷰포트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47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5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smtClean="0"/>
              <a:t>격자를 이용하여 브라우저의 크기에 따라 레이아웃 요소의 너비를 쉽게 설정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err="1" smtClean="0"/>
              <a:t>반응형</a:t>
            </a:r>
            <a:r>
              <a:rPr lang="ko-KR" altLang="en-US" dirty="0" smtClean="0"/>
              <a:t> 웹 페이지는 대부분 </a:t>
            </a:r>
            <a:r>
              <a:rPr lang="ko-KR" altLang="en-US" dirty="0" err="1" smtClean="0"/>
              <a:t>그리드를</a:t>
            </a:r>
            <a:r>
              <a:rPr lang="ko-KR" altLang="en-US" dirty="0" smtClean="0"/>
              <a:t> 기반으로 요소를 배치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2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37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MDN</a:t>
            </a:r>
          </a:p>
          <a:p>
            <a:r>
              <a:rPr lang="en-US" altLang="ko-KR" dirty="0" smtClean="0"/>
              <a:t>https://developer.mozilla.org/ko/docs/Learn/CSS/CSS_layout/Flexbox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http://flexboxfroggy.com/#ko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http://www.flexboxdefense.com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9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grid-1.html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F7A7D-E4D1-444F-A896-B476AC680D9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2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19160755"/>
              </p:ext>
            </p:extLst>
          </p:nvPr>
        </p:nvGraphicFramePr>
        <p:xfrm>
          <a:off x="0" y="756320"/>
          <a:ext cx="9144000" cy="6096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435280" cy="532859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l"/>
              <a:defRPr sz="2000" b="1">
                <a:latin typeface="+mn-ea"/>
                <a:ea typeface="+mn-ea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-"/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defRPr sz="1600">
                <a:latin typeface="+mn-ea"/>
                <a:ea typeface="+mn-ea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1144113"/>
              </p:ext>
            </p:extLst>
          </p:nvPr>
        </p:nvGraphicFramePr>
        <p:xfrm>
          <a:off x="0" y="756320"/>
          <a:ext cx="9144000" cy="6096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712260"/>
            <a:ext cx="6858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0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>
            <a:spLocks noChangeArrowheads="1"/>
          </p:cNvSpPr>
          <p:nvPr userDrawn="1"/>
        </p:nvSpPr>
        <p:spPr bwMode="auto">
          <a:xfrm>
            <a:off x="684213" y="620713"/>
            <a:ext cx="24479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4077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23537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9857E9C8-134E-4489-AE28-18E4AC0A1D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1144113"/>
              </p:ext>
            </p:extLst>
          </p:nvPr>
        </p:nvGraphicFramePr>
        <p:xfrm>
          <a:off x="0" y="756320"/>
          <a:ext cx="9144000" cy="6096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50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CE2CCD7-46DA-43B8-9485-F80AE0B71404}" type="datetimeFigureOut">
              <a:rPr lang="ko-KR" altLang="en-US"/>
              <a:pPr>
                <a:defRPr/>
              </a:pPr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DCCC83-B7EF-4631-BB3A-67DA1AB7935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queri.es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33973" y="3050392"/>
            <a:ext cx="4686299" cy="485775"/>
            <a:chOff x="2282994" y="2753427"/>
            <a:chExt cx="4686299" cy="48577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15-1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/>
                <a:t>반응형 웹 알아보기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FA151A0-A70B-4ECB-B834-2FA36AFAB799}"/>
              </a:ext>
            </a:extLst>
          </p:cNvPr>
          <p:cNvGrpSpPr/>
          <p:nvPr/>
        </p:nvGrpSpPr>
        <p:grpSpPr>
          <a:xfrm>
            <a:off x="2333973" y="3743680"/>
            <a:ext cx="4686299" cy="485775"/>
            <a:chOff x="2282994" y="2753427"/>
            <a:chExt cx="4686299" cy="4857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29669C2-A4B7-4EF9-86B1-1C6D36362C0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15-2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B25B4131-4EBF-441B-AD4E-84A2B057340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/>
                <a:t>미디어 쿼리 알아보기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2885486-6CDC-406C-A1E7-DAB1AEB1039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CA9CA37-2CFC-4D10-AFC0-EDCD2662D1D2}"/>
              </a:ext>
            </a:extLst>
          </p:cNvPr>
          <p:cNvGrpSpPr/>
          <p:nvPr/>
        </p:nvGrpSpPr>
        <p:grpSpPr>
          <a:xfrm>
            <a:off x="2333973" y="4436968"/>
            <a:ext cx="4686299" cy="485775"/>
            <a:chOff x="2282994" y="2753427"/>
            <a:chExt cx="4686299" cy="48577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594BAE7-78C3-46E3-B899-B1AFDECC986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15-3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0BE3A015-0069-4025-B119-2D41BD71C92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FD52048-61E4-4EAA-A9DE-36A04CD55C0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F739F6C-4154-4693-AB5B-EC66100BC375}"/>
              </a:ext>
            </a:extLst>
          </p:cNvPr>
          <p:cNvGrpSpPr/>
          <p:nvPr/>
        </p:nvGrpSpPr>
        <p:grpSpPr>
          <a:xfrm>
            <a:off x="2333973" y="5130256"/>
            <a:ext cx="4686299" cy="485775"/>
            <a:chOff x="2282994" y="2753427"/>
            <a:chExt cx="4686299" cy="48577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98567EB-CF5E-4384-9DE1-24EC38EA43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15-4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8E13618C-4E74-41DC-9AEA-6BFFDBD3320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b="1"/>
                <a:t>플렉스 박스 레이아웃 알아보기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A7C0198-C768-481B-AEB1-76DB57B691F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D0B6EB-D530-419B-BAE3-025AEB47296C}"/>
              </a:ext>
            </a:extLst>
          </p:cNvPr>
          <p:cNvGrpSpPr/>
          <p:nvPr/>
        </p:nvGrpSpPr>
        <p:grpSpPr>
          <a:xfrm>
            <a:off x="2333973" y="5823545"/>
            <a:ext cx="4686299" cy="485775"/>
            <a:chOff x="2282994" y="2753427"/>
            <a:chExt cx="4686299" cy="48577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9DF8950-14CF-45E0-9EB8-30284372F44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15-5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21">
              <a:extLst>
                <a:ext uri="{FF2B5EF4-FFF2-40B4-BE49-F238E27FC236}">
                  <a16:creationId xmlns:a16="http://schemas.microsoft.com/office/drawing/2014/main" id="{047DD45D-B274-401A-88B8-7E593B340405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/>
                <a:t>CSS </a:t>
              </a:r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35B7CF5-5652-404E-B43F-A9BA25784F0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부제목 2"/>
          <p:cNvSpPr txBox="1">
            <a:spLocks/>
          </p:cNvSpPr>
          <p:nvPr/>
        </p:nvSpPr>
        <p:spPr>
          <a:xfrm>
            <a:off x="4982" y="646083"/>
            <a:ext cx="9144000" cy="1752600"/>
          </a:xfrm>
          <a:prstGeom prst="rect">
            <a:avLst/>
          </a:prstGeom>
          <a:solidFill>
            <a:srgbClr val="0066CC">
              <a:alpha val="53000"/>
            </a:srgbClr>
          </a:solidFill>
        </p:spPr>
        <p:txBody>
          <a:bodyPr anchor="ctr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kumimoji="0" lang="en-US" altLang="ko-KR" sz="2800" b="1" dirty="0" smtClean="0">
                <a:solidFill>
                  <a:schemeClr val="bg1"/>
                </a:solidFill>
              </a:rPr>
              <a:t>Chapter 15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kumimoji="0" lang="ko-KR" altLang="en-US" b="1" dirty="0" err="1" smtClean="0">
                <a:solidFill>
                  <a:schemeClr val="bg1"/>
                </a:solidFill>
              </a:rPr>
              <a:t>반응형</a:t>
            </a:r>
            <a:r>
              <a:rPr kumimoji="0" lang="ko-KR" altLang="en-US" b="1" dirty="0" smtClean="0">
                <a:solidFill>
                  <a:schemeClr val="bg1"/>
                </a:solidFill>
              </a:rPr>
              <a:t> 웹과 미디어 쿼리</a:t>
            </a:r>
            <a:endParaRPr kumimoji="0"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84150" y="785490"/>
            <a:ext cx="8642350" cy="5811862"/>
          </a:xfrm>
        </p:spPr>
        <p:txBody>
          <a:bodyPr/>
          <a:lstStyle/>
          <a:p>
            <a:pPr>
              <a:defRPr/>
            </a:pPr>
            <a:r>
              <a:rPr lang="ko-KR" altLang="en-US" sz="1600" dirty="0"/>
              <a:t>미디어 쿼리</a:t>
            </a:r>
            <a:r>
              <a:rPr lang="en-US" altLang="ko-KR" sz="1600" dirty="0"/>
              <a:t>(media query)</a:t>
            </a:r>
          </a:p>
          <a:p>
            <a:pPr lvl="1">
              <a:defRPr/>
            </a:pPr>
            <a:r>
              <a:rPr lang="ko-KR" altLang="en-US" sz="1400" dirty="0"/>
              <a:t>웹 페이지가 사용되는 미디어의 유형에 따라 </a:t>
            </a:r>
            <a:r>
              <a:rPr lang="en-US" altLang="ko-KR" sz="1400" dirty="0"/>
              <a:t>CSS</a:t>
            </a:r>
            <a:r>
              <a:rPr lang="ko-KR" altLang="en-US" sz="1400" dirty="0"/>
              <a:t>를 다르게 적용하는 </a:t>
            </a:r>
            <a:r>
              <a:rPr lang="ko-KR" altLang="en-US" sz="1400" dirty="0" smtClean="0"/>
              <a:t>기술</a:t>
            </a:r>
          </a:p>
        </p:txBody>
      </p:sp>
      <p:pic>
        <p:nvPicPr>
          <p:cNvPr id="21509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13" y="1556792"/>
            <a:ext cx="6437627" cy="463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1" y="6190850"/>
            <a:ext cx="6285757" cy="62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140967"/>
            <a:ext cx="3959225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sz="3000" b="0" dirty="0"/>
              <a:t>2. </a:t>
            </a:r>
            <a:r>
              <a:rPr lang="ko-KR" altLang="en-US" sz="3000" b="0" dirty="0"/>
              <a:t>미디어 쿼리 알아보기</a:t>
            </a:r>
          </a:p>
        </p:txBody>
      </p:sp>
    </p:spTree>
    <p:extLst>
      <p:ext uri="{BB962C8B-B14F-4D97-AF65-F5344CB8AC3E}">
        <p14:creationId xmlns:p14="http://schemas.microsoft.com/office/powerpoint/2010/main" val="13136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sz="3000" b="0" dirty="0"/>
              <a:t>2. </a:t>
            </a:r>
            <a:r>
              <a:rPr lang="ko-KR" altLang="en-US" sz="3000" b="0" dirty="0"/>
              <a:t>미디어 쿼리 알아보기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4069085" y="404664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 b="1" dirty="0" smtClean="0">
                <a:ea typeface="굴림" pitchFamily="50" charset="-127"/>
              </a:rPr>
              <a:t>미디어 </a:t>
            </a:r>
            <a:r>
              <a:rPr lang="ko-KR" altLang="en-US" sz="1400" b="1" dirty="0">
                <a:ea typeface="굴림" pitchFamily="50" charset="-127"/>
              </a:rPr>
              <a:t>쿼리 레이아웃</a:t>
            </a:r>
          </a:p>
        </p:txBody>
      </p:sp>
      <p:pic>
        <p:nvPicPr>
          <p:cNvPr id="2253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4" y="808290"/>
            <a:ext cx="5049170" cy="601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61"/>
          <a:stretch/>
        </p:blipFill>
        <p:spPr bwMode="auto">
          <a:xfrm>
            <a:off x="5447425" y="792292"/>
            <a:ext cx="3499573" cy="201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7"/>
          <a:stretch/>
        </p:blipFill>
        <p:spPr bwMode="auto">
          <a:xfrm>
            <a:off x="5447425" y="2710909"/>
            <a:ext cx="3499573" cy="417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" y="1125066"/>
            <a:ext cx="4625104" cy="326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" y="4353674"/>
            <a:ext cx="4634993" cy="224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53698"/>
            <a:ext cx="3744416" cy="605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5140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sz="3000" b="0" dirty="0"/>
              <a:t>2. </a:t>
            </a:r>
            <a:r>
              <a:rPr lang="ko-KR" altLang="en-US" sz="3000" b="0" dirty="0"/>
              <a:t>미디어 쿼리 알아보기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069085" y="404664"/>
            <a:ext cx="47513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itchFamily="34" charset="0"/>
              <a:buBlip>
                <a:blip r:embed="rId5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 b="1" dirty="0" smtClean="0">
                <a:ea typeface="굴림" pitchFamily="50" charset="-127"/>
              </a:rPr>
              <a:t>미디어 </a:t>
            </a:r>
            <a:r>
              <a:rPr lang="ko-KR" altLang="en-US" sz="1400" b="1" dirty="0">
                <a:ea typeface="굴림" pitchFamily="50" charset="-127"/>
              </a:rPr>
              <a:t>쿼리 레이아웃</a:t>
            </a:r>
          </a:p>
        </p:txBody>
      </p:sp>
    </p:spTree>
    <p:extLst>
      <p:ext uri="{BB962C8B-B14F-4D97-AF65-F5344CB8AC3E}">
        <p14:creationId xmlns:p14="http://schemas.microsoft.com/office/powerpoint/2010/main" val="8830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</a:t>
            </a:r>
            <a:r>
              <a:rPr lang="ko-KR" altLang="en-US" dirty="0"/>
              <a:t>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251521" y="1072961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레이아웃이란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E4E9E-3A7F-4B1C-9998-28E5843AE301}"/>
              </a:ext>
            </a:extLst>
          </p:cNvPr>
          <p:cNvSpPr/>
          <p:nvPr/>
        </p:nvSpPr>
        <p:spPr>
          <a:xfrm>
            <a:off x="251520" y="1492298"/>
            <a:ext cx="5442360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반응형 웹 디자인에서 웹 문서 요소를 배치하는 기준</a:t>
            </a:r>
            <a:endParaRPr lang="en-US" altLang="ko-KR" sz="120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웹 사이트 화면을 여러 개의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나눈 후 웹 요소를 배치</a:t>
            </a:r>
            <a:endParaRPr lang="en-US" altLang="ko-KR" sz="120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화면을 규칙적으로 배열하므로 레이아웃을 일관성 있게 유지할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1258-7FB9-4546-9147-7BE9043A2CCD}"/>
              </a:ext>
            </a:extLst>
          </p:cNvPr>
          <p:cNvSpPr txBox="1"/>
          <p:nvPr/>
        </p:nvSpPr>
        <p:spPr>
          <a:xfrm>
            <a:off x="251521" y="2832654"/>
            <a:ext cx="24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그리드 레이아웃의 특징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8992A-B7B8-4A16-96F2-3060F9039727}"/>
              </a:ext>
            </a:extLst>
          </p:cNvPr>
          <p:cNvSpPr/>
          <p:nvPr/>
        </p:nvSpPr>
        <p:spPr>
          <a:xfrm>
            <a:off x="251520" y="3346265"/>
            <a:ext cx="3140244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시각적으로 안정된 디자인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업데이트가 편한 웹 디자인 구성</a:t>
            </a:r>
            <a:endParaRPr lang="en-US" altLang="ko-KR" sz="1200" dirty="0">
              <a:latin typeface="TDc_SSiMyungJo_120_OTF"/>
              <a:sym typeface="Wingdings" panose="05000000000000000000" pitchFamily="2" charset="2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요소를 자유롭게 배치</a:t>
            </a:r>
            <a:endParaRPr lang="en-US" altLang="ko-KR" sz="1200" dirty="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8E64A-A504-48A0-A793-FB6D844F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29" y="1011708"/>
            <a:ext cx="3511059" cy="5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</a:t>
            </a:r>
            <a:r>
              <a:rPr lang="ko-KR" altLang="en-US" dirty="0"/>
              <a:t>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323528" y="1072961"/>
            <a:ext cx="414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그리드</a:t>
            </a:r>
            <a:r>
              <a:rPr lang="ko-KR" altLang="en-US" sz="1600" b="1" dirty="0"/>
              <a:t> 레이아웃을 만드는 방법</a:t>
            </a: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37F0E-D974-4823-8133-9CE4B9C309BC}"/>
              </a:ext>
            </a:extLst>
          </p:cNvPr>
          <p:cNvSpPr txBox="1"/>
          <p:nvPr/>
        </p:nvSpPr>
        <p:spPr>
          <a:xfrm>
            <a:off x="611560" y="1691751"/>
            <a:ext cx="450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1) </a:t>
            </a:r>
            <a:r>
              <a:rPr lang="ko-KR" altLang="en-US" sz="1400" b="1" dirty="0" err="1"/>
              <a:t>플렉스</a:t>
            </a:r>
            <a:r>
              <a:rPr lang="ko-KR" altLang="en-US" sz="1400" b="1" dirty="0"/>
              <a:t> 박스 레이아웃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플렉서블</a:t>
            </a:r>
            <a:r>
              <a:rPr lang="ko-KR" altLang="en-US" sz="1400" b="1" dirty="0"/>
              <a:t> 박스 레이아웃</a:t>
            </a:r>
            <a:r>
              <a:rPr lang="en-US" altLang="ko-KR" sz="1400" b="1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16B1B-A706-4AA5-9AB6-3B0DE0E1E02C}"/>
              </a:ext>
            </a:extLst>
          </p:cNvPr>
          <p:cNvSpPr/>
          <p:nvPr/>
        </p:nvSpPr>
        <p:spPr>
          <a:xfrm>
            <a:off x="611560" y="1999528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수평 방향이나 수직 방향 중 하나를 주축으로 정하고 박스를 배치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여유 공간이 생길 경우 너비나 높이를 적절하게 늘리거나 줄일 수 있음</a:t>
            </a:r>
            <a:endParaRPr lang="en-US" altLang="ko-KR" sz="1200" dirty="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62BEF6-A462-4A78-81A9-B03B276F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6" y="2780928"/>
            <a:ext cx="3928240" cy="760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1F207-3AA9-4174-9BC6-1E1BDDC22B82}"/>
              </a:ext>
            </a:extLst>
          </p:cNvPr>
          <p:cNvSpPr txBox="1"/>
          <p:nvPr/>
        </p:nvSpPr>
        <p:spPr>
          <a:xfrm>
            <a:off x="611560" y="4330216"/>
            <a:ext cx="375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2) CSS </a:t>
            </a:r>
            <a:r>
              <a:rPr lang="ko-KR" altLang="en-US" sz="1400" b="1" dirty="0" err="1"/>
              <a:t>그리드</a:t>
            </a:r>
            <a:r>
              <a:rPr lang="ko-KR" altLang="en-US" sz="1400" b="1" dirty="0"/>
              <a:t> 레이아웃</a:t>
            </a:r>
            <a:endParaRPr lang="en-US" altLang="ko-KR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FB2C5-0209-47B6-AB3F-6376B1FB9809}"/>
              </a:ext>
            </a:extLst>
          </p:cNvPr>
          <p:cNvSpPr/>
          <p:nvPr/>
        </p:nvSpPr>
        <p:spPr>
          <a:xfrm>
            <a:off x="611560" y="4637993"/>
            <a:ext cx="4148356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최근에 등장한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표준</a:t>
            </a:r>
            <a:endParaRPr lang="en-US" altLang="ko-KR" sz="120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어디로든 배치 가능</a:t>
            </a:r>
            <a:endParaRPr lang="en-US" altLang="ko-KR" sz="120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마치 레고 블록을 끼워 맞추듯 요소를 배치할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82690-3D28-44E3-B5C3-8918DAA2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09" y="5589240"/>
            <a:ext cx="3603475" cy="7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4"/>
          <a:stretch/>
        </p:blipFill>
        <p:spPr bwMode="auto">
          <a:xfrm>
            <a:off x="0" y="548679"/>
            <a:ext cx="5436096" cy="642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28"/>
          <a:stretch/>
        </p:blipFill>
        <p:spPr bwMode="auto">
          <a:xfrm>
            <a:off x="5436096" y="764704"/>
            <a:ext cx="3584249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514052"/>
          </a:xfrm>
        </p:spPr>
        <p:txBody>
          <a:bodyPr>
            <a:normAutofit/>
          </a:bodyPr>
          <a:lstStyle/>
          <a:p>
            <a:r>
              <a:rPr lang="en-US" altLang="ko-KR" sz="2700" b="0" dirty="0" smtClean="0"/>
              <a:t>3. </a:t>
            </a:r>
            <a:r>
              <a:rPr lang="ko-KR" altLang="en-US" sz="2700" b="0" dirty="0" err="1" smtClean="0"/>
              <a:t>그리드</a:t>
            </a:r>
            <a:r>
              <a:rPr lang="ko-KR" altLang="en-US" sz="2700" b="0" dirty="0" smtClean="0"/>
              <a:t> </a:t>
            </a:r>
            <a:r>
              <a:rPr lang="ko-KR" altLang="en-US" sz="2700" b="0" dirty="0"/>
              <a:t>레이아웃 알아보기</a:t>
            </a:r>
          </a:p>
        </p:txBody>
      </p:sp>
    </p:spTree>
    <p:extLst>
      <p:ext uri="{BB962C8B-B14F-4D97-AF65-F5344CB8AC3E}">
        <p14:creationId xmlns:p14="http://schemas.microsoft.com/office/powerpoint/2010/main" val="17694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6" y="620688"/>
            <a:ext cx="4944602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5" y="2276872"/>
            <a:ext cx="4916342" cy="464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81522"/>
            <a:ext cx="3960813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514052"/>
          </a:xfrm>
        </p:spPr>
        <p:txBody>
          <a:bodyPr>
            <a:noAutofit/>
          </a:bodyPr>
          <a:lstStyle/>
          <a:p>
            <a:r>
              <a:rPr lang="en-US" altLang="ko-KR" sz="2700" b="0" dirty="0" smtClean="0"/>
              <a:t>3. </a:t>
            </a:r>
            <a:r>
              <a:rPr lang="ko-KR" altLang="en-US" sz="2700" b="0" dirty="0" err="1" smtClean="0"/>
              <a:t>그리드</a:t>
            </a:r>
            <a:r>
              <a:rPr lang="ko-KR" altLang="en-US" sz="2700" b="0" dirty="0" smtClean="0"/>
              <a:t> </a:t>
            </a:r>
            <a:r>
              <a:rPr lang="ko-KR" altLang="en-US" sz="2700" b="0" dirty="0"/>
              <a:t>레이아웃 알아보기</a:t>
            </a:r>
          </a:p>
        </p:txBody>
      </p:sp>
    </p:spTree>
    <p:extLst>
      <p:ext uri="{BB962C8B-B14F-4D97-AF65-F5344CB8AC3E}">
        <p14:creationId xmlns:p14="http://schemas.microsoft.com/office/powerpoint/2010/main" val="15080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29C6C-2759-4414-933C-1A3FAD18657E}"/>
              </a:ext>
            </a:extLst>
          </p:cNvPr>
          <p:cNvSpPr/>
          <p:nvPr/>
        </p:nvSpPr>
        <p:spPr>
          <a:xfrm>
            <a:off x="377503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</a:t>
            </a:r>
            <a:r>
              <a:rPr lang="en-US" altLang="ko-KR" sz="1600" b="1">
                <a:latin typeface="+mn-ea"/>
              </a:rPr>
              <a:t>(flex box layout)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97BA8-B337-4B50-8C8E-8731C483610D}"/>
              </a:ext>
            </a:extLst>
          </p:cNvPr>
          <p:cNvSpPr/>
          <p:nvPr/>
        </p:nvSpPr>
        <p:spPr>
          <a:xfrm>
            <a:off x="377503" y="1702023"/>
            <a:ext cx="5490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레이아웃을 기본으로</a:t>
            </a:r>
            <a:r>
              <a:rPr lang="en-US" altLang="ko-KR" sz="1200" dirty="0">
                <a:latin typeface="TDc_SSiMyungJo_120_OTF"/>
              </a:rPr>
              <a:t>, </a:t>
            </a: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ko-KR" altLang="en-US" sz="1200" dirty="0">
                <a:latin typeface="TDc_SSiMyungJo_120_OTF"/>
              </a:rPr>
              <a:t> 박스를 원하는 위치에 배치하는 것</a:t>
            </a:r>
            <a:r>
              <a:rPr lang="en-US" altLang="ko-KR" sz="1200" dirty="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여유 공간에 따라 너비나 높이</a:t>
            </a:r>
            <a:r>
              <a:rPr lang="en-US" altLang="ko-KR" sz="1200" dirty="0">
                <a:latin typeface="TDc_SSiMyungJo_120_OTF"/>
              </a:rPr>
              <a:t>, </a:t>
            </a:r>
            <a:r>
              <a:rPr lang="ko-KR" altLang="en-US" sz="1200" dirty="0">
                <a:latin typeface="TDc_SSiMyungJo_120_OTF"/>
              </a:rPr>
              <a:t>위치를 자유롭게 변형할 수 있음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E7E9B-0BFB-43D6-BA99-1B23C91C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50" y="2016159"/>
            <a:ext cx="3373054" cy="4581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238E1-F8D1-40FF-B554-72EFA5F50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/>
          <a:stretch/>
        </p:blipFill>
        <p:spPr>
          <a:xfrm>
            <a:off x="60686" y="2348354"/>
            <a:ext cx="5663442" cy="41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3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107505" y="980728"/>
            <a:ext cx="3980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107504" y="2032428"/>
            <a:ext cx="4464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TDc_SSiMyungJo_120_OTF"/>
              </a:rPr>
              <a:t>배치 요소들을 감싸는 부모 요소를 </a:t>
            </a: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컨테이너로 지정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107505" y="1635406"/>
            <a:ext cx="3980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E2721-F7E5-4393-890C-88225AF7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2" y="2345806"/>
            <a:ext cx="4237488" cy="10999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107505" y="3985511"/>
            <a:ext cx="3980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항목의 배치를 위해 주축과 방향 지정</a:t>
            </a:r>
            <a:r>
              <a:rPr lang="en-US" altLang="ko-KR" sz="1200">
                <a:latin typeface="TDc_SSiMyungJo_120_OTF"/>
              </a:rPr>
              <a:t>.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107505" y="3642818"/>
            <a:ext cx="3980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flex-direction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59ABF-AE20-4063-82F0-CD1242F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302300"/>
            <a:ext cx="4464496" cy="16785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8D9BB-ED1B-4F28-9B76-32C6B7CB8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58"/>
          <a:stretch/>
        </p:blipFill>
        <p:spPr>
          <a:xfrm>
            <a:off x="4644008" y="260648"/>
            <a:ext cx="4427984" cy="6526375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686856" y="293879"/>
            <a:ext cx="4362276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항목 배치하기</a:t>
            </a:r>
            <a:endParaRPr lang="en-US" altLang="ko-KR" sz="10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1760989"/>
            <a:ext cx="905282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reverse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68932" y="2401760"/>
            <a:ext cx="905282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249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377503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274694" y="2144888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항목을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한 줄 또는 여러 줄로 배치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274694" y="1747866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flex-wrap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251520" y="4483863"/>
            <a:ext cx="4032448" cy="609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ko-KR" altLang="en-US" sz="1200" dirty="0">
                <a:latin typeface="TDc_SSiMyungJo_120_OTF"/>
              </a:rPr>
              <a:t> 배치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방향과 여러 줄 배치를 한꺼번에 </a:t>
            </a:r>
            <a:r>
              <a:rPr lang="ko-KR" altLang="en-US" sz="1200" dirty="0" smtClean="0">
                <a:latin typeface="TDc_SSiMyungJo_120_OTF"/>
              </a:rPr>
              <a:t>지정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기본 </a:t>
            </a:r>
            <a:r>
              <a:rPr lang="ko-KR" altLang="en-US" sz="1200" dirty="0"/>
              <a:t>값은 </a:t>
            </a:r>
            <a:r>
              <a:rPr lang="en-US" altLang="ko-KR" sz="1200" dirty="0" err="1"/>
              <a:t>flex-flow:row</a:t>
            </a:r>
            <a:r>
              <a:rPr lang="en-US" altLang="ko-KR" sz="1200" dirty="0"/>
              <a:t> no-wrap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251520" y="4141172"/>
            <a:ext cx="403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flex-flow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097CF-DE98-4BB8-8E65-A3681BC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5" y="2525310"/>
            <a:ext cx="4413356" cy="133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0" r="24302" b="49640"/>
          <a:stretch/>
        </p:blipFill>
        <p:spPr>
          <a:xfrm>
            <a:off x="4546320" y="1659463"/>
            <a:ext cx="4449090" cy="1901522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546320" y="1323721"/>
            <a:ext cx="4449090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항목</a:t>
            </a:r>
            <a:r>
              <a:rPr lang="ko-KR" altLang="en-US" sz="1050" b="1" dirty="0"/>
              <a:t>의</a:t>
            </a:r>
            <a:r>
              <a:rPr lang="ko-KR" altLang="en-US" sz="1050" b="1" dirty="0" smtClean="0"/>
              <a:t> 배치 방향과 </a:t>
            </a:r>
            <a:r>
              <a:rPr lang="ko-KR" altLang="en-US" sz="1050" b="1" dirty="0" err="1" smtClean="0"/>
              <a:t>줄바꿈</a:t>
            </a:r>
            <a:r>
              <a:rPr lang="ko-KR" altLang="en-US" sz="1050" b="1" dirty="0" smtClean="0"/>
              <a:t> 적용하기</a:t>
            </a:r>
            <a:endParaRPr lang="en-US" altLang="ko-KR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5" r="4904"/>
          <a:stretch/>
        </p:blipFill>
        <p:spPr>
          <a:xfrm>
            <a:off x="4153662" y="4325838"/>
            <a:ext cx="4953529" cy="18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B3F0FE-75EF-4005-85B0-99C6FA1D2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0" t="19070" r="16435" b="34377"/>
          <a:stretch/>
        </p:blipFill>
        <p:spPr>
          <a:xfrm>
            <a:off x="6434254" y="2321560"/>
            <a:ext cx="2709746" cy="241511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/>
              <a:t>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327171" y="1307853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반응형 웹 디자인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5BB47-77B8-443B-B027-515F0DA94C51}"/>
              </a:ext>
            </a:extLst>
          </p:cNvPr>
          <p:cNvSpPr/>
          <p:nvPr/>
        </p:nvSpPr>
        <p:spPr>
          <a:xfrm>
            <a:off x="107504" y="1780375"/>
            <a:ext cx="8625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다양한 화면 크기의 </a:t>
            </a:r>
            <a:r>
              <a:rPr lang="ko-KR" altLang="en-US" sz="1200" dirty="0" err="1">
                <a:latin typeface="+mn-ea"/>
              </a:rPr>
              <a:t>모바일</a:t>
            </a:r>
            <a:r>
              <a:rPr lang="ko-KR" altLang="en-US" sz="1200" dirty="0">
                <a:latin typeface="+mn-ea"/>
              </a:rPr>
              <a:t> 기기들이 계속 쏟아져 나오는데 그 때마다 그 크기에 맞춘 사이트를 별도로 제작하는 것은 비효율적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반응형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웹 디자인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506B-B47A-463D-AC46-0295AE5DEBE6}"/>
              </a:ext>
            </a:extLst>
          </p:cNvPr>
          <p:cNvSpPr txBox="1"/>
          <p:nvPr/>
        </p:nvSpPr>
        <p:spPr>
          <a:xfrm>
            <a:off x="354330" y="3190561"/>
            <a:ext cx="373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모바일 기기를 위한 </a:t>
            </a:r>
            <a:r>
              <a:rPr lang="ko-KR" altLang="en-US" sz="1600" b="1" dirty="0" err="1"/>
              <a:t>뷰포트</a:t>
            </a:r>
            <a:r>
              <a:rPr lang="en-US" altLang="ko-KR" sz="1600" b="1" dirty="0"/>
              <a:t>(viewport)</a:t>
            </a: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47558"/>
            <a:ext cx="2904480" cy="225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C1BDFA-018A-4EA7-9A0A-2496749849B0}"/>
              </a:ext>
            </a:extLst>
          </p:cNvPr>
          <p:cNvSpPr/>
          <p:nvPr/>
        </p:nvSpPr>
        <p:spPr>
          <a:xfrm>
            <a:off x="107504" y="3742999"/>
            <a:ext cx="47748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뷰포트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실제 내용이 표시되는 영역</a:t>
            </a:r>
            <a:endParaRPr lang="en-US" altLang="ko-KR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PC </a:t>
            </a:r>
            <a:r>
              <a:rPr lang="ko-KR" altLang="en-US" sz="1200" dirty="0">
                <a:latin typeface="+mn-ea"/>
              </a:rPr>
              <a:t>화면과 </a:t>
            </a:r>
            <a:r>
              <a:rPr lang="ko-KR" altLang="en-US" sz="1200" dirty="0" err="1">
                <a:latin typeface="+mn-ea"/>
              </a:rPr>
              <a:t>모바일</a:t>
            </a:r>
            <a:r>
              <a:rPr lang="ko-KR" altLang="en-US" sz="1200" dirty="0">
                <a:latin typeface="+mn-ea"/>
              </a:rPr>
              <a:t> 화면의 픽셀 표시 방법이 다르기 때문에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 err="1">
                <a:latin typeface="+mn-ea"/>
              </a:rPr>
              <a:t>모바일</a:t>
            </a:r>
            <a:r>
              <a:rPr lang="ko-KR" altLang="en-US" sz="1200" dirty="0">
                <a:latin typeface="+mn-ea"/>
              </a:rPr>
              <a:t> 화면에서 의도한대로 표시되지 않음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+mn-ea"/>
                <a:sym typeface="Wingdings" panose="05000000000000000000" pitchFamily="2" charset="2"/>
              </a:rPr>
              <a:t>뷰포트를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 지정하면 기기 화면에 맞춰 확대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72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305496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E8100-5F2D-453C-8440-DF4F2B4972BB}"/>
              </a:ext>
            </a:extLst>
          </p:cNvPr>
          <p:cNvSpPr/>
          <p:nvPr/>
        </p:nvSpPr>
        <p:spPr>
          <a:xfrm>
            <a:off x="107505" y="2167136"/>
            <a:ext cx="3846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항목을 주축 방향으로 배치할 때의 배치 기준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B006E-401C-44E2-9CF0-C587AA742CE1}"/>
              </a:ext>
            </a:extLst>
          </p:cNvPr>
          <p:cNvSpPr/>
          <p:nvPr/>
        </p:nvSpPr>
        <p:spPr>
          <a:xfrm>
            <a:off x="107505" y="1768696"/>
            <a:ext cx="4149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justify-content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C0DDB-AFE7-4A5F-AF7E-3188459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36913"/>
            <a:ext cx="4243121" cy="20882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42372-1126-4D02-B657-24E5F886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3" y="1093187"/>
            <a:ext cx="4644008" cy="5349753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534282" y="1124744"/>
            <a:ext cx="4575428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항목</a:t>
            </a:r>
            <a:r>
              <a:rPr lang="ko-KR" altLang="en-US" sz="1050" b="1" dirty="0"/>
              <a:t>의</a:t>
            </a:r>
            <a:r>
              <a:rPr lang="ko-KR" altLang="en-US" sz="1050" b="1" dirty="0" smtClean="0"/>
              <a:t> 배치 방향과 </a:t>
            </a:r>
            <a:r>
              <a:rPr lang="ko-KR" altLang="en-US" sz="1050" b="1" dirty="0" err="1" smtClean="0"/>
              <a:t>줄바꿈</a:t>
            </a:r>
            <a:r>
              <a:rPr lang="ko-KR" altLang="en-US" sz="1050" b="1" dirty="0" smtClean="0"/>
              <a:t> 적용하기</a:t>
            </a:r>
            <a:endParaRPr lang="en-US" altLang="ko-KR" sz="105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14427" y="2562776"/>
            <a:ext cx="905282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center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8932" y="3224009"/>
            <a:ext cx="905282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839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161479" y="1217982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5AF7E-C6B9-43AE-888A-0E805DD8FF0D}"/>
              </a:ext>
            </a:extLst>
          </p:cNvPr>
          <p:cNvSpPr/>
          <p:nvPr/>
        </p:nvSpPr>
        <p:spPr>
          <a:xfrm>
            <a:off x="107504" y="2422629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TDc_SSiMyungJo_120_OTF"/>
              </a:rPr>
              <a:t>교차축을</a:t>
            </a:r>
            <a:r>
              <a:rPr lang="ko-KR" altLang="en-US" sz="1200" dirty="0">
                <a:latin typeface="TDc_SSiMyungJo_120_OTF"/>
              </a:rPr>
              <a:t> 기준으로 하는 배치 방법 조절</a:t>
            </a:r>
            <a:endParaRPr lang="en-US" altLang="ko-KR" sz="1200" dirty="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TDc_SSiMyungJo_120_OTF"/>
              </a:rPr>
              <a:t>교차축에서</a:t>
            </a:r>
            <a:r>
              <a:rPr lang="ko-KR" altLang="en-US" sz="1200" dirty="0">
                <a:latin typeface="TDc_SSiMyungJo_120_OTF"/>
              </a:rPr>
              <a:t> 특정 항목만 지정하고 싶다면 </a:t>
            </a:r>
            <a:r>
              <a:rPr lang="en-US" altLang="ko-KR" sz="1200" dirty="0">
                <a:latin typeface="TDc_SSiMyungJo_120_OTF"/>
              </a:rPr>
              <a:t>align-self </a:t>
            </a:r>
            <a:r>
              <a:rPr lang="ko-KR" altLang="en-US" sz="1200" dirty="0">
                <a:latin typeface="TDc_SSiMyungJo_120_OTF"/>
              </a:rPr>
              <a:t>속성 사용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03722-6DCC-43C3-8C19-D4A12A227A79}"/>
              </a:ext>
            </a:extLst>
          </p:cNvPr>
          <p:cNvSpPr/>
          <p:nvPr/>
        </p:nvSpPr>
        <p:spPr>
          <a:xfrm>
            <a:off x="107504" y="2018613"/>
            <a:ext cx="3787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align-items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, align-self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BEF27-E45A-47DB-8813-64BE1ACAFF38}"/>
              </a:ext>
            </a:extLst>
          </p:cNvPr>
          <p:cNvGrpSpPr/>
          <p:nvPr/>
        </p:nvGrpSpPr>
        <p:grpSpPr>
          <a:xfrm>
            <a:off x="2968675" y="2072474"/>
            <a:ext cx="1603325" cy="921168"/>
            <a:chOff x="3221582" y="1944287"/>
            <a:chExt cx="2137766" cy="92116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9A6014-F44E-4329-866D-07320BBED66C}"/>
                </a:ext>
              </a:extLst>
            </p:cNvPr>
            <p:cNvSpPr/>
            <p:nvPr/>
          </p:nvSpPr>
          <p:spPr>
            <a:xfrm>
              <a:off x="3247114" y="2633519"/>
              <a:ext cx="1022810" cy="2319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311454-2C75-475F-A2D0-E6D1374D042D}"/>
                </a:ext>
              </a:extLst>
            </p:cNvPr>
            <p:cNvSpPr txBox="1"/>
            <p:nvPr/>
          </p:nvSpPr>
          <p:spPr>
            <a:xfrm>
              <a:off x="3221582" y="1944287"/>
              <a:ext cx="21377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0070C0"/>
                  </a:solidFill>
                </a:rPr>
                <a:t>해당 항목 자체에 사용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9030997-48AB-4135-AA1A-3D0441629152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rot="5400000">
              <a:off x="3810681" y="2153735"/>
              <a:ext cx="427622" cy="5319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063618B-33BE-47D5-923C-C7BEC73D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47288"/>
            <a:ext cx="4680520" cy="2125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r="4986" b="70676"/>
          <a:stretch/>
        </p:blipFill>
        <p:spPr>
          <a:xfrm>
            <a:off x="4633240" y="548680"/>
            <a:ext cx="4907312" cy="2204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49" r="25322"/>
          <a:stretch/>
        </p:blipFill>
        <p:spPr>
          <a:xfrm>
            <a:off x="5148064" y="2752880"/>
            <a:ext cx="3778766" cy="410512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633240" y="560110"/>
            <a:ext cx="4907312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박스에서 </a:t>
            </a:r>
            <a:r>
              <a:rPr lang="ko-KR" altLang="en-US" sz="1050" b="1" dirty="0" err="1" smtClean="0"/>
              <a:t>교차축</a:t>
            </a:r>
            <a:r>
              <a:rPr lang="ko-KR" altLang="en-US" sz="1050" b="1" dirty="0" smtClean="0"/>
              <a:t> 정렬 방법 지정하기</a:t>
            </a:r>
            <a:endParaRPr lang="en-US" altLang="ko-KR" sz="10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030417" y="2492896"/>
            <a:ext cx="989855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stretch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377503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FA1AE3-D3F6-4C36-8098-DDE167185D98}"/>
              </a:ext>
            </a:extLst>
          </p:cNvPr>
          <p:cNvSpPr/>
          <p:nvPr/>
        </p:nvSpPr>
        <p:spPr>
          <a:xfrm>
            <a:off x="179512" y="2255698"/>
            <a:ext cx="4603440" cy="609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항목이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여러 줄로 표시될 때 </a:t>
            </a:r>
            <a:endParaRPr lang="en-US" altLang="ko-KR" sz="1200" dirty="0" smtClean="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TDc_SSiMyungJo_120_OTF"/>
              </a:rPr>
              <a:t>교차 </a:t>
            </a:r>
            <a:r>
              <a:rPr lang="ko-KR" altLang="en-US" sz="1200" dirty="0">
                <a:latin typeface="TDc_SSiMyungJo_120_OTF"/>
              </a:rPr>
              <a:t>축 기준의 배치 방법 지정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15130-4431-405C-8540-3185CDE9239D}"/>
              </a:ext>
            </a:extLst>
          </p:cNvPr>
          <p:cNvSpPr/>
          <p:nvPr/>
        </p:nvSpPr>
        <p:spPr>
          <a:xfrm>
            <a:off x="179512" y="1747866"/>
            <a:ext cx="413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0EDA5-05A4-4868-88BE-3F8013ED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1" y="2927289"/>
            <a:ext cx="4297421" cy="2517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D203D-C2BE-4DCF-B844-00BFFF4CD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801" y="706582"/>
            <a:ext cx="4363695" cy="3212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E1893-63EB-466F-937B-634E775F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02" y="3987847"/>
            <a:ext cx="3633996" cy="289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678459" y="764704"/>
            <a:ext cx="4358037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smtClean="0"/>
              <a:t>여러 줄일 때 </a:t>
            </a:r>
            <a:r>
              <a:rPr lang="ko-KR" altLang="en-US" sz="1050" b="1" dirty="0" err="1" smtClean="0"/>
              <a:t>교차축에서</a:t>
            </a:r>
            <a:r>
              <a:rPr lang="ko-KR" altLang="en-US" sz="1050" b="1" dirty="0" smtClean="0"/>
              <a:t> </a:t>
            </a: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항목 간의 간격 지정하기</a:t>
            </a:r>
            <a:endParaRPr lang="en-US" altLang="ko-KR" sz="105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12160" y="2600221"/>
            <a:ext cx="936104" cy="205629"/>
          </a:xfrm>
          <a:prstGeom prst="rect">
            <a:avLst/>
          </a:prstGeom>
          <a:solidFill>
            <a:srgbClr val="EAEAEA"/>
          </a:solidFill>
        </p:spPr>
        <p:txBody>
          <a:bodyPr wrap="square" lIns="36000" tIns="0" bIns="36000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1">
                    <a:lumMod val="75000"/>
                  </a:schemeClr>
                </a:solidFill>
              </a:rPr>
              <a:t>flex-end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72400" y="3717032"/>
            <a:ext cx="795556" cy="13850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574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/>
              <a:t>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377503" y="1093188"/>
            <a:ext cx="5490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+mn-ea"/>
              </a:rPr>
              <a:t>플렉스</a:t>
            </a:r>
            <a:r>
              <a:rPr lang="ko-KR" altLang="en-US" sz="1600" b="1" dirty="0">
                <a:latin typeface="+mn-ea"/>
              </a:rPr>
              <a:t> 박스 레이아웃을 사용해 화면 중앙에 배치하기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6D3DF-7EFF-4020-B7D3-3BFC519A11CA}"/>
              </a:ext>
            </a:extLst>
          </p:cNvPr>
          <p:cNvSpPr txBox="1"/>
          <p:nvPr/>
        </p:nvSpPr>
        <p:spPr>
          <a:xfrm>
            <a:off x="377503" y="1582714"/>
            <a:ext cx="3910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플렉스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박스 레이아웃을 가장 많이 사용하는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5E68-BB75-4B63-8D5B-C373FC53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69"/>
          <a:stretch/>
        </p:blipFill>
        <p:spPr>
          <a:xfrm>
            <a:off x="202029" y="2087341"/>
            <a:ext cx="4382062" cy="4468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03716A-C8B0-48B6-AF90-DE9C6019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7" y="1582714"/>
            <a:ext cx="3495059" cy="486770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564EC-20B0-45C4-82E0-813B6EAB020C}"/>
              </a:ext>
            </a:extLst>
          </p:cNvPr>
          <p:cNvSpPr/>
          <p:nvPr/>
        </p:nvSpPr>
        <p:spPr>
          <a:xfrm>
            <a:off x="6442746" y="2281806"/>
            <a:ext cx="553673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D038F4-3981-4EC1-AFA6-1EE8F05239FA}"/>
              </a:ext>
            </a:extLst>
          </p:cNvPr>
          <p:cNvSpPr/>
          <p:nvPr/>
        </p:nvSpPr>
        <p:spPr>
          <a:xfrm>
            <a:off x="6247702" y="4739780"/>
            <a:ext cx="553673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5304-65A8-4B97-9E3B-F5A202A443C6}"/>
              </a:ext>
            </a:extLst>
          </p:cNvPr>
          <p:cNvSpPr txBox="1"/>
          <p:nvPr/>
        </p:nvSpPr>
        <p:spPr>
          <a:xfrm>
            <a:off x="7889708" y="4140710"/>
            <a:ext cx="121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화면 크기에 상관없이 버튼은 </a:t>
            </a:r>
            <a:r>
              <a:rPr lang="ko-KR" altLang="en-US" sz="1100" b="1" dirty="0"/>
              <a:t>항상 화면 중앙</a:t>
            </a:r>
            <a:r>
              <a:rPr lang="ko-KR" altLang="en-US" sz="1100" dirty="0"/>
              <a:t>에 표시됨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F68926A-FEF4-4961-AE6F-C5CE1DA79D73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6929465" y="2571068"/>
            <a:ext cx="1636596" cy="1502687"/>
          </a:xfrm>
          <a:prstGeom prst="curvedConnector3">
            <a:avLst>
              <a:gd name="adj1" fmla="val 8982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FA28504-6CD2-48AE-9F9D-CF6481369221}"/>
              </a:ext>
            </a:extLst>
          </p:cNvPr>
          <p:cNvCxnSpPr>
            <a:stCxn id="16" idx="2"/>
            <a:endCxn id="23" idx="4"/>
          </p:cNvCxnSpPr>
          <p:nvPr/>
        </p:nvCxnSpPr>
        <p:spPr>
          <a:xfrm rot="5400000" flipH="1">
            <a:off x="7479668" y="4229268"/>
            <a:ext cx="64310" cy="1974567"/>
          </a:xfrm>
          <a:prstGeom prst="curvedConnector3">
            <a:avLst>
              <a:gd name="adj1" fmla="val -355466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226054" y="2120223"/>
            <a:ext cx="4358037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플렉스</a:t>
            </a:r>
            <a:r>
              <a:rPr lang="ko-KR" altLang="en-US" sz="1050" b="1" dirty="0" smtClean="0"/>
              <a:t> 박스 레이아웃을 사용해 화면 중앙에 배치하기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4923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CSS </a:t>
            </a:r>
            <a:r>
              <a:rPr lang="ko-KR" altLang="en-US" dirty="0" err="1"/>
              <a:t>그리드</a:t>
            </a:r>
            <a:r>
              <a:rPr lang="ko-KR" altLang="en-US" dirty="0"/>
              <a:t>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377503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그리드 레이아웃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377502" y="1702023"/>
            <a:ext cx="7866906" cy="113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ko-KR" altLang="en-US" sz="1200" dirty="0">
                <a:latin typeface="TDc_SSiMyungJo_120_OTF"/>
              </a:rPr>
              <a:t> 박스 레이아웃은 주축</a:t>
            </a:r>
            <a:r>
              <a:rPr lang="en-US" altLang="ko-KR" sz="1200" dirty="0">
                <a:latin typeface="TDc_SSiMyungJo_120_OTF"/>
              </a:rPr>
              <a:t>/</a:t>
            </a:r>
            <a:r>
              <a:rPr lang="ko-KR" altLang="en-US" sz="1200" dirty="0" err="1">
                <a:latin typeface="TDc_SSiMyungJo_120_OTF"/>
              </a:rPr>
              <a:t>교차축</a:t>
            </a:r>
            <a:r>
              <a:rPr lang="ko-KR" altLang="en-US" sz="1200" dirty="0">
                <a:latin typeface="TDc_SSiMyungJo_120_OTF"/>
              </a:rPr>
              <a:t> 개념이 있지만 </a:t>
            </a:r>
            <a:r>
              <a:rPr lang="en-US" altLang="ko-KR" sz="1200" dirty="0">
                <a:latin typeface="TDc_SSiMyungJo_120_OTF"/>
              </a:rPr>
              <a:t>CSS </a:t>
            </a: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레이아웃은 양쪽 방향 모두 사용</a:t>
            </a:r>
            <a:r>
              <a:rPr lang="en-US" altLang="ko-KR" sz="1200" dirty="0">
                <a:latin typeface="TDc_SSiMyungJo_120_OTF"/>
              </a:rPr>
              <a:t/>
            </a:r>
            <a:br>
              <a:rPr lang="en-US" altLang="ko-KR" sz="1200" dirty="0">
                <a:latin typeface="TDc_SSiMyungJo_120_OTF"/>
              </a:rPr>
            </a:br>
            <a:r>
              <a:rPr lang="en-US" altLang="ko-KR" sz="1200" dirty="0">
                <a:latin typeface="TDc_SSiMyungJo_120_OTF"/>
              </a:rPr>
              <a:t>(</a:t>
            </a:r>
            <a:r>
              <a:rPr lang="ko-KR" altLang="en-US" sz="1200" dirty="0" err="1">
                <a:latin typeface="TDc_SSiMyungJo_120_OTF"/>
              </a:rPr>
              <a:t>플렉스</a:t>
            </a:r>
            <a:r>
              <a:rPr lang="ko-KR" altLang="en-US" sz="1200" dirty="0">
                <a:latin typeface="TDc_SSiMyungJo_120_OTF"/>
              </a:rPr>
              <a:t> </a:t>
            </a: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ko-KR" altLang="en-US" sz="1200" dirty="0">
                <a:latin typeface="TDc_SSiMyungJo_120_OTF"/>
              </a:rPr>
              <a:t> 레이아웃은 </a:t>
            </a:r>
            <a:r>
              <a:rPr lang="en-US" altLang="ko-KR" sz="1200" dirty="0">
                <a:latin typeface="TDc_SSiMyungJo_120_OTF"/>
              </a:rPr>
              <a:t>1</a:t>
            </a:r>
            <a:r>
              <a:rPr lang="ko-KR" altLang="en-US" sz="1200" dirty="0">
                <a:latin typeface="TDc_SSiMyungJo_120_OTF"/>
              </a:rPr>
              <a:t>차원</a:t>
            </a:r>
            <a:r>
              <a:rPr lang="en-US" altLang="ko-KR" sz="1200" dirty="0">
                <a:latin typeface="TDc_SSiMyungJo_120_OTF"/>
              </a:rPr>
              <a:t>, CSS  </a:t>
            </a: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ko-KR" altLang="en-US" sz="1200" dirty="0">
                <a:latin typeface="TDc_SSiMyungJo_120_OTF"/>
              </a:rPr>
              <a:t> 레이아웃은 </a:t>
            </a:r>
            <a:r>
              <a:rPr lang="en-US" altLang="ko-KR" sz="1200" dirty="0">
                <a:latin typeface="TDc_SSiMyungJo_120_OTF"/>
              </a:rPr>
              <a:t>2</a:t>
            </a:r>
            <a:r>
              <a:rPr lang="ko-KR" altLang="en-US" sz="1200" dirty="0">
                <a:latin typeface="TDc_SSiMyungJo_120_OTF"/>
              </a:rPr>
              <a:t>차원이라고도 함</a:t>
            </a:r>
            <a:r>
              <a:rPr lang="en-US" altLang="ko-KR" sz="1200" dirty="0">
                <a:latin typeface="TDc_SSiMyungJo_120_OTF"/>
              </a:rPr>
              <a:t>)</a:t>
            </a:r>
          </a:p>
          <a:p>
            <a:pPr marL="144000" indent="-144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줄</a:t>
            </a:r>
            <a:r>
              <a:rPr lang="en-US" altLang="ko-KR" sz="1200" dirty="0">
                <a:latin typeface="TDc_SSiMyungJo_120_OTF"/>
              </a:rPr>
              <a:t>(row)</a:t>
            </a:r>
            <a:r>
              <a:rPr lang="ko-KR" altLang="en-US" sz="1200" dirty="0">
                <a:latin typeface="TDc_SSiMyungJo_120_OTF"/>
              </a:rPr>
              <a:t>과 칼럼</a:t>
            </a:r>
            <a:r>
              <a:rPr lang="en-US" altLang="ko-KR" sz="1200" dirty="0">
                <a:latin typeface="TDc_SSiMyungJo_120_OTF"/>
              </a:rPr>
              <a:t>(column)</a:t>
            </a:r>
            <a:r>
              <a:rPr lang="ko-KR" altLang="en-US" sz="1200" dirty="0">
                <a:latin typeface="TDc_SSiMyungJo_120_OTF"/>
              </a:rPr>
              <a:t>으로 화면을 구성하고</a:t>
            </a:r>
            <a:r>
              <a:rPr lang="en-US" altLang="ko-KR" sz="1200" dirty="0">
                <a:latin typeface="TDc_SSiMyungJo_120_OTF"/>
              </a:rPr>
              <a:t>, </a:t>
            </a:r>
            <a:r>
              <a:rPr lang="ko-KR" altLang="en-US" sz="1200" dirty="0">
                <a:latin typeface="TDc_SSiMyungJo_120_OTF"/>
              </a:rPr>
              <a:t>줄 사이의 여백</a:t>
            </a:r>
            <a:r>
              <a:rPr lang="en-US" altLang="ko-KR" sz="1200" dirty="0">
                <a:latin typeface="TDc_SSiMyungJo_120_OTF"/>
              </a:rPr>
              <a:t>, </a:t>
            </a:r>
            <a:r>
              <a:rPr lang="ko-KR" altLang="en-US" sz="1200" dirty="0">
                <a:latin typeface="TDc_SSiMyungJo_120_OTF"/>
              </a:rPr>
              <a:t>칼럼 사이의 여백을 조절</a:t>
            </a:r>
            <a:r>
              <a:rPr lang="en-US" altLang="ko-KR" sz="1200" dirty="0">
                <a:latin typeface="TDc_SSiMyungJo_120_OTF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08CBF-394D-482E-B254-7C796C7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68" y="2935888"/>
            <a:ext cx="4528912" cy="3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CSS </a:t>
            </a:r>
            <a:r>
              <a:rPr lang="ko-KR" altLang="en-US" dirty="0" err="1"/>
              <a:t>그리드</a:t>
            </a:r>
            <a:r>
              <a:rPr lang="ko-KR" altLang="en-US" dirty="0"/>
              <a:t>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130678" y="1093188"/>
            <a:ext cx="4441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그리드</a:t>
            </a:r>
            <a:r>
              <a:rPr lang="ko-KR" altLang="en-US" sz="1600" b="1" dirty="0">
                <a:latin typeface="+mn-ea"/>
              </a:rPr>
              <a:t> 레이아웃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항목을 배치하는 속성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107504" y="2060848"/>
            <a:ext cx="4441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TDc_SSiMyungJo_120_OTF"/>
              </a:rPr>
              <a:t>배치 요소들을 감싸는 부모 요소를 </a:t>
            </a: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컨테이너로 지정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107504" y="1747866"/>
            <a:ext cx="3982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107504" y="4097971"/>
            <a:ext cx="3982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칼럼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줄의 크기와 개수 지정</a:t>
            </a:r>
            <a:r>
              <a:rPr lang="en-US" altLang="ko-KR" sz="1200">
                <a:latin typeface="TDc_SSiMyungJo_120_OTF"/>
              </a:rPr>
              <a:t>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107504" y="3755278"/>
            <a:ext cx="3982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grid-template-columns, grid-template-rows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954F4-F933-4C7B-A539-235BE140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92896"/>
            <a:ext cx="3505218" cy="9897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9644BE-FE0F-4113-992A-A95EEBFC2DA1}"/>
              </a:ext>
            </a:extLst>
          </p:cNvPr>
          <p:cNvSpPr/>
          <p:nvPr/>
        </p:nvSpPr>
        <p:spPr>
          <a:xfrm>
            <a:off x="107504" y="4555908"/>
            <a:ext cx="4081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grid-template-columns : </a:t>
            </a:r>
            <a:r>
              <a:rPr lang="ko-KR" altLang="en-US" sz="1200">
                <a:latin typeface="TDc_SSiMyungJo_120_OTF"/>
              </a:rPr>
              <a:t>그리드 컨테이너 안의 칼럼 개수와 너빗값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grid-template-rows: </a:t>
            </a:r>
            <a:r>
              <a:rPr lang="ko-KR" altLang="en-US" sz="1200">
                <a:latin typeface="TDc_SSiMyungJo_120_OTF"/>
              </a:rPr>
              <a:t>그리드 컨테이너 안의 줄 개수와 너빗값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FEBB-D2B5-4BB5-A937-C9A9C339C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245"/>
          <a:stretch/>
        </p:blipFill>
        <p:spPr>
          <a:xfrm>
            <a:off x="4225297" y="868963"/>
            <a:ext cx="4955215" cy="5872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4225297" y="904166"/>
            <a:ext cx="4955215" cy="3231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그리드</a:t>
            </a:r>
            <a:r>
              <a:rPr lang="ko-KR" altLang="en-US" sz="1050" b="1" dirty="0" smtClean="0"/>
              <a:t> 박스에서 칼럼과 줄 지정하기</a:t>
            </a:r>
            <a:endParaRPr lang="en-US" altLang="ko-KR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98378" y="2132856"/>
            <a:ext cx="936103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columns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90657" y="4376137"/>
            <a:ext cx="989855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CSS </a:t>
            </a:r>
            <a:r>
              <a:rPr lang="ko-KR" altLang="en-US" dirty="0" err="1"/>
              <a:t>그리드</a:t>
            </a:r>
            <a:r>
              <a:rPr lang="ko-KR" altLang="en-US" dirty="0"/>
              <a:t> 레이아웃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156718" y="1115452"/>
            <a:ext cx="3787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상대적인 크기를 지정하는 </a:t>
            </a:r>
            <a:r>
              <a:rPr lang="en-US" altLang="ko-KR" sz="1200" b="1" dirty="0" err="1">
                <a:latin typeface="+mn-ea"/>
              </a:rPr>
              <a:t>fr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단위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743F7-5176-49C9-9252-CB408A65FCF9}"/>
              </a:ext>
            </a:extLst>
          </p:cNvPr>
          <p:cNvSpPr/>
          <p:nvPr/>
        </p:nvSpPr>
        <p:spPr>
          <a:xfrm>
            <a:off x="156717" y="1406656"/>
            <a:ext cx="47306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/>
              <a:t>칼럼</a:t>
            </a:r>
            <a:r>
              <a:rPr lang="en-US" altLang="ko-KR" sz="1200" dirty="0"/>
              <a:t>/</a:t>
            </a:r>
            <a:r>
              <a:rPr lang="ko-KR" altLang="en-US" sz="1200" dirty="0"/>
              <a:t>줄의 크기를 지정할 때 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 </a:t>
            </a:r>
            <a:r>
              <a:rPr lang="ko-KR" altLang="en-US" sz="1200" dirty="0"/>
              <a:t>단위는 </a:t>
            </a:r>
            <a:r>
              <a:rPr lang="ko-KR" altLang="en-US" sz="1200" dirty="0" err="1"/>
              <a:t>반응형</a:t>
            </a:r>
            <a:r>
              <a:rPr lang="ko-KR" altLang="en-US" sz="1200" dirty="0"/>
              <a:t> 웹 </a:t>
            </a:r>
            <a:r>
              <a:rPr lang="ko-KR" altLang="en-US" sz="1200" dirty="0" smtClean="0"/>
              <a:t>디자인에</a:t>
            </a:r>
            <a:endParaRPr lang="en-US" altLang="ko-KR" sz="1200" dirty="0" smtClean="0"/>
          </a:p>
          <a:p>
            <a:pPr>
              <a:lnSpc>
                <a:spcPts val="1800"/>
              </a:lnSpc>
            </a:pPr>
            <a:r>
              <a:rPr lang="ko-KR" altLang="en-US" sz="1200" dirty="0" smtClean="0"/>
              <a:t>적합하지 </a:t>
            </a:r>
            <a:r>
              <a:rPr lang="ko-KR" altLang="en-US" sz="1200" dirty="0"/>
              <a:t>않음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상대적인 크기를 지정하는 </a:t>
            </a:r>
            <a:r>
              <a:rPr lang="en-US" altLang="ko-KR" sz="1200" b="1" dirty="0" err="1">
                <a:sym typeface="Wingdings" panose="05000000000000000000" pitchFamily="2" charset="2"/>
              </a:rPr>
              <a:t>fr</a:t>
            </a:r>
            <a:r>
              <a:rPr lang="en-US" altLang="ko-KR" sz="1200" dirty="0">
                <a:sym typeface="Wingdings" panose="05000000000000000000" pitchFamily="2" charset="2"/>
              </a:rPr>
              <a:t>(fraction)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ym typeface="Wingdings" panose="05000000000000000000" pitchFamily="2" charset="2"/>
              </a:rPr>
              <a:t>단위사용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911AC7-4846-4D7D-B9BB-C20391AE0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74"/>
          <a:stretch/>
        </p:blipFill>
        <p:spPr>
          <a:xfrm>
            <a:off x="156718" y="2401507"/>
            <a:ext cx="3119137" cy="502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51F06E-134A-48FF-8A4C-2FBD36F408E7}"/>
              </a:ext>
            </a:extLst>
          </p:cNvPr>
          <p:cNvSpPr txBox="1"/>
          <p:nvPr/>
        </p:nvSpPr>
        <p:spPr>
          <a:xfrm>
            <a:off x="107504" y="2060848"/>
            <a:ext cx="3581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예</a:t>
            </a:r>
            <a:r>
              <a:rPr lang="en-US" altLang="ko-KR" sz="1200" dirty="0">
                <a:solidFill>
                  <a:srgbClr val="0070C0"/>
                </a:solidFill>
              </a:rPr>
              <a:t>) </a:t>
            </a:r>
            <a:r>
              <a:rPr lang="ko-KR" altLang="en-US" sz="1200" dirty="0">
                <a:solidFill>
                  <a:srgbClr val="0070C0"/>
                </a:solidFill>
              </a:rPr>
              <a:t>너비의 비율이 </a:t>
            </a:r>
            <a:r>
              <a:rPr lang="en-US" altLang="ko-KR" sz="1200" dirty="0">
                <a:solidFill>
                  <a:srgbClr val="0070C0"/>
                </a:solidFill>
              </a:rPr>
              <a:t>2:1:2</a:t>
            </a:r>
            <a:r>
              <a:rPr lang="ko-KR" altLang="en-US" sz="1200" dirty="0">
                <a:solidFill>
                  <a:srgbClr val="0070C0"/>
                </a:solidFill>
              </a:rPr>
              <a:t>인 칼럼 </a:t>
            </a:r>
            <a:r>
              <a:rPr lang="en-US" altLang="ko-KR" sz="1200" dirty="0">
                <a:solidFill>
                  <a:srgbClr val="0070C0"/>
                </a:solidFill>
              </a:rPr>
              <a:t>3</a:t>
            </a:r>
            <a:r>
              <a:rPr lang="ko-KR" altLang="en-US" sz="1200" dirty="0">
                <a:solidFill>
                  <a:srgbClr val="0070C0"/>
                </a:solidFill>
              </a:rPr>
              <a:t>개를 배치한다면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09215-D59E-4338-B6FB-0905EE84BD09}"/>
              </a:ext>
            </a:extLst>
          </p:cNvPr>
          <p:cNvSpPr/>
          <p:nvPr/>
        </p:nvSpPr>
        <p:spPr>
          <a:xfrm>
            <a:off x="156718" y="3563724"/>
            <a:ext cx="3787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값이 반복된다면 </a:t>
            </a:r>
            <a:r>
              <a:rPr lang="en-US" altLang="ko-KR" sz="1200" b="1" dirty="0">
                <a:latin typeface="+mn-ea"/>
              </a:rPr>
              <a:t>repeat( ) </a:t>
            </a:r>
            <a:r>
              <a:rPr lang="ko-KR" altLang="en-US" sz="1200" b="1" dirty="0">
                <a:latin typeface="+mn-ea"/>
              </a:rPr>
              <a:t>함수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16C96-71F5-4337-B9ED-3AEE1E26E9EB}"/>
              </a:ext>
            </a:extLst>
          </p:cNvPr>
          <p:cNvSpPr/>
          <p:nvPr/>
        </p:nvSpPr>
        <p:spPr>
          <a:xfrm>
            <a:off x="156718" y="3862789"/>
            <a:ext cx="37876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/>
              <a:t>똑같은 값을 여러 번 반복한다면 내장 함수 </a:t>
            </a:r>
            <a:r>
              <a:rPr lang="en-US" altLang="ko-KR" sz="1200" dirty="0"/>
              <a:t>repeat( ) </a:t>
            </a:r>
            <a:r>
              <a:rPr lang="ko-KR" altLang="en-US" sz="1200" dirty="0"/>
              <a:t>함수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51474-8EB7-4527-A29A-397DBA19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4" y="4415741"/>
            <a:ext cx="2676514" cy="144182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7D5D41-FB3A-4FED-B4E9-06A7E2CDA5A9}"/>
              </a:ext>
            </a:extLst>
          </p:cNvPr>
          <p:cNvSpPr/>
          <p:nvPr/>
        </p:nvSpPr>
        <p:spPr>
          <a:xfrm>
            <a:off x="4934719" y="1009636"/>
            <a:ext cx="3787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자동으로 칼럼 개수를 조절하는 </a:t>
            </a:r>
            <a:r>
              <a:rPr lang="en-US" altLang="ko-KR" sz="1200" b="1">
                <a:latin typeface="+mn-ea"/>
              </a:rPr>
              <a:t>auto-fill, auto-fit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A95B3-7512-4136-ACED-7B9BC1936C30}"/>
              </a:ext>
            </a:extLst>
          </p:cNvPr>
          <p:cNvSpPr/>
          <p:nvPr/>
        </p:nvSpPr>
        <p:spPr>
          <a:xfrm>
            <a:off x="5104849" y="1406656"/>
            <a:ext cx="3787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칼럼 너비와 함께 </a:t>
            </a:r>
            <a:r>
              <a:rPr lang="en-US" altLang="ko-KR" sz="1200" dirty="0"/>
              <a:t>auto-fit</a:t>
            </a:r>
            <a:r>
              <a:rPr lang="ko-KR" altLang="en-US" sz="1200" dirty="0"/>
              <a:t>이나 </a:t>
            </a:r>
            <a:r>
              <a:rPr lang="en-US" altLang="ko-KR" sz="1200" dirty="0"/>
              <a:t>auto-fill</a:t>
            </a:r>
            <a:r>
              <a:rPr lang="ko-KR" altLang="en-US" sz="1200" dirty="0"/>
              <a:t>을 지정하면 화면 너비에 따라 칼럼 개수를 조절할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auto-fit : </a:t>
            </a:r>
            <a:r>
              <a:rPr lang="ko-KR" altLang="en-US" sz="1200" dirty="0"/>
              <a:t>남는 공간 없이 꽉 채우기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auto-fill : </a:t>
            </a:r>
            <a:r>
              <a:rPr lang="ko-KR" altLang="en-US" sz="1200" dirty="0"/>
              <a:t>칼럼의 최소 너비까지만 표시하고 남는 공간은 그대로 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7B98-69DF-4E78-90C0-F0E675984BAA}"/>
              </a:ext>
            </a:extLst>
          </p:cNvPr>
          <p:cNvSpPr txBox="1"/>
          <p:nvPr/>
        </p:nvSpPr>
        <p:spPr>
          <a:xfrm>
            <a:off x="4840342" y="2837249"/>
            <a:ext cx="38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 </a:t>
            </a:r>
            <a:r>
              <a:rPr lang="en-US" altLang="ko-KR" sz="1200">
                <a:solidFill>
                  <a:srgbClr val="0070C0"/>
                </a:solidFill>
              </a:rPr>
              <a:t>200px</a:t>
            </a:r>
            <a:r>
              <a:rPr lang="ko-KR" altLang="en-US" sz="1200">
                <a:solidFill>
                  <a:srgbClr val="0070C0"/>
                </a:solidFill>
              </a:rPr>
              <a:t>인 칼럼을 화면에 가득찰 때까지 배치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1394E-FCD7-47D2-962F-47D0FDD22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715" y="3212976"/>
            <a:ext cx="3831675" cy="3553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9FA04E-F67F-4082-89BD-46B932D8E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555" y="4717778"/>
            <a:ext cx="3631957" cy="203431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C8EEDB-DADC-4437-88D5-73FFF32C35A9}"/>
              </a:ext>
            </a:extLst>
          </p:cNvPr>
          <p:cNvGrpSpPr/>
          <p:nvPr/>
        </p:nvGrpSpPr>
        <p:grpSpPr>
          <a:xfrm>
            <a:off x="4944743" y="3652500"/>
            <a:ext cx="3843488" cy="1887428"/>
            <a:chOff x="7280996" y="3708879"/>
            <a:chExt cx="4725205" cy="188742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5B917-3473-4608-8C8F-1FE1D5C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0996" y="3708879"/>
              <a:ext cx="4725205" cy="91823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85DFB-FC6F-4E8C-B329-946F3BC14285}"/>
                </a:ext>
              </a:extLst>
            </p:cNvPr>
            <p:cNvSpPr/>
            <p:nvPr/>
          </p:nvSpPr>
          <p:spPr>
            <a:xfrm>
              <a:off x="7490937" y="5380283"/>
              <a:ext cx="4238948" cy="216024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F511AD4-4C0D-437D-B220-38A1100FDB5E}"/>
                </a:ext>
              </a:extLst>
            </p:cNvPr>
            <p:cNvCxnSpPr>
              <a:stCxn id="37" idx="0"/>
              <a:endCxn id="31" idx="2"/>
            </p:cNvCxnSpPr>
            <p:nvPr/>
          </p:nvCxnSpPr>
          <p:spPr>
            <a:xfrm rot="5400000" flipH="1" flipV="1">
              <a:off x="9250418" y="4987104"/>
              <a:ext cx="753173" cy="3318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C30318-F0C8-45EC-B880-52F1372DEA61}"/>
              </a:ext>
            </a:extLst>
          </p:cNvPr>
          <p:cNvGrpSpPr/>
          <p:nvPr/>
        </p:nvGrpSpPr>
        <p:grpSpPr>
          <a:xfrm>
            <a:off x="107504" y="5898381"/>
            <a:ext cx="8280920" cy="922057"/>
            <a:chOff x="472439" y="5920979"/>
            <a:chExt cx="10423531" cy="88223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71C198-AFCA-4A9A-A9C8-96F3332E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439" y="5920979"/>
              <a:ext cx="5199391" cy="8822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FE107E-E60E-4060-B7F3-20577AAB67F7}"/>
                </a:ext>
              </a:extLst>
            </p:cNvPr>
            <p:cNvSpPr/>
            <p:nvPr/>
          </p:nvSpPr>
          <p:spPr>
            <a:xfrm>
              <a:off x="6817197" y="6314170"/>
              <a:ext cx="4078773" cy="206694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3A68570B-5F14-45DA-97EF-402429C53603}"/>
                </a:ext>
              </a:extLst>
            </p:cNvPr>
            <p:cNvCxnSpPr>
              <a:stCxn id="36" idx="2"/>
              <a:endCxn id="35" idx="3"/>
            </p:cNvCxnSpPr>
            <p:nvPr/>
          </p:nvCxnSpPr>
          <p:spPr>
            <a:xfrm rot="5400000" flipH="1">
              <a:off x="7184823" y="4849104"/>
              <a:ext cx="158768" cy="3184754"/>
            </a:xfrm>
            <a:prstGeom prst="curvedConnector4">
              <a:avLst>
                <a:gd name="adj1" fmla="val -137765"/>
                <a:gd name="adj2" fmla="val 82018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7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CSS </a:t>
            </a:r>
            <a:r>
              <a:rPr lang="ko-KR" altLang="en-US" dirty="0" err="1"/>
              <a:t>그리드</a:t>
            </a:r>
            <a:r>
              <a:rPr lang="ko-KR" altLang="en-US" dirty="0"/>
              <a:t>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377503" y="1093188"/>
            <a:ext cx="3787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그리드 라인을 사용해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217440" y="1702023"/>
            <a:ext cx="4282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TDc_SSiMyungJo_120_OTF"/>
              </a:rPr>
              <a:t>CSS </a:t>
            </a:r>
            <a:r>
              <a:rPr lang="ko-KR" altLang="en-US" sz="1200" dirty="0">
                <a:latin typeface="TDc_SSiMyungJo_120_OTF"/>
              </a:rPr>
              <a:t>그리드 레이아웃에는 눈에 보이지 않는 그리드 라인이 </a:t>
            </a:r>
            <a:r>
              <a:rPr lang="ko-KR" altLang="en-US" sz="1200" dirty="0" smtClean="0">
                <a:latin typeface="TDc_SSiMyungJo_120_OTF"/>
              </a:rPr>
              <a:t>포함되어 </a:t>
            </a:r>
            <a:r>
              <a:rPr lang="ko-KR" altLang="en-US" sz="1200" dirty="0">
                <a:latin typeface="TDc_SSiMyungJo_120_OTF"/>
              </a:rPr>
              <a:t>있음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ko-KR" altLang="en-US" sz="1200" dirty="0">
                <a:latin typeface="TDc_SSiMyungJo_120_OTF"/>
              </a:rPr>
              <a:t> 라인을 사용해 </a:t>
            </a:r>
            <a:r>
              <a:rPr lang="ko-KR" altLang="en-US" sz="1200" dirty="0" err="1">
                <a:latin typeface="TDc_SSiMyungJo_120_OTF"/>
              </a:rPr>
              <a:t>그리드</a:t>
            </a:r>
            <a:r>
              <a:rPr lang="ko-KR" altLang="en-US" sz="1200" dirty="0">
                <a:latin typeface="TDc_SSiMyungJo_120_OTF"/>
              </a:rPr>
              <a:t> 항목을 배치할 수 있음</a:t>
            </a:r>
            <a:endParaRPr lang="en-US" altLang="ko-KR" sz="1200" dirty="0">
              <a:latin typeface="TDc_SSiMyungJo_120_OT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5A671-975D-4E3D-8266-3646FD107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15792"/>
            <a:ext cx="4057630" cy="1786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068E4-15DB-4F49-B1DC-980A38872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9439"/>
            <a:ext cx="4716016" cy="2200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DFEC0-1EFB-4B4C-90E8-D300CBC0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76" y="769629"/>
            <a:ext cx="4270477" cy="22872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28CEBE-7B1A-4C64-8CBD-D21EAB4F7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3273224"/>
            <a:ext cx="2283536" cy="15926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CAA7F4-46E1-4ACA-9151-2DB803F38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576" y="2996342"/>
            <a:ext cx="1842925" cy="37535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4716016" y="822122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5. CSS </a:t>
            </a:r>
            <a:r>
              <a:rPr lang="ko-KR" altLang="en-US" dirty="0" err="1"/>
              <a:t>그리드</a:t>
            </a:r>
            <a:r>
              <a:rPr lang="ko-KR" altLang="en-US" dirty="0"/>
              <a:t> </a:t>
            </a:r>
            <a:r>
              <a:rPr lang="ko-KR" altLang="en-US" dirty="0" smtClean="0"/>
              <a:t>레이아웃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107504" y="1167135"/>
            <a:ext cx="3350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템플릿 영역을 만들어 배치하기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112448" y="1682192"/>
            <a:ext cx="30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TDc_SSiMyungJo_120_OTF"/>
              </a:rPr>
              <a:t>grid-area</a:t>
            </a:r>
            <a:r>
              <a:rPr lang="ko-KR" altLang="en-US" sz="1200" dirty="0">
                <a:latin typeface="TDc_SSiMyungJo_120_OTF"/>
              </a:rPr>
              <a:t> 속성을 사용해 템플릿 영역을 만든 후 배치</a:t>
            </a:r>
            <a:endParaRPr lang="en-US" altLang="ko-KR" sz="1200" dirty="0">
              <a:latin typeface="TDc_SSiMyungJo_120_O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3059832" y="822122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70276-851A-4E7D-B6D1-C71BB0C3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3" y="2960421"/>
            <a:ext cx="2734777" cy="175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CE8F9-5A57-4B5B-A102-CF9D4D431DED}"/>
              </a:ext>
            </a:extLst>
          </p:cNvPr>
          <p:cNvSpPr txBox="1"/>
          <p:nvPr/>
        </p:nvSpPr>
        <p:spPr>
          <a:xfrm>
            <a:off x="107504" y="2457974"/>
            <a:ext cx="30428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70C0"/>
                </a:solidFill>
              </a:rPr>
              <a:t>예</a:t>
            </a:r>
            <a:r>
              <a:rPr lang="en-US" altLang="ko-KR" sz="1100" dirty="0">
                <a:solidFill>
                  <a:srgbClr val="0070C0"/>
                </a:solidFill>
              </a:rPr>
              <a:t>) box1 ~ box4</a:t>
            </a:r>
            <a:r>
              <a:rPr lang="ko-KR" altLang="en-US" sz="1100" dirty="0">
                <a:solidFill>
                  <a:srgbClr val="0070C0"/>
                </a:solidFill>
              </a:rPr>
              <a:t>까지 네 개의 템플릿 영역을 </a:t>
            </a:r>
            <a:endParaRPr lang="en-US" altLang="ko-KR" sz="11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rgbClr val="0070C0"/>
                </a:solidFill>
              </a:rPr>
              <a:t>만든 </a:t>
            </a:r>
            <a:r>
              <a:rPr lang="ko-KR" altLang="en-US" sz="1100" dirty="0">
                <a:solidFill>
                  <a:srgbClr val="0070C0"/>
                </a:solidFill>
              </a:rPr>
              <a:t>후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0477B6-5588-4EFF-B44D-964278A1A7D6}"/>
              </a:ext>
            </a:extLst>
          </p:cNvPr>
          <p:cNvSpPr/>
          <p:nvPr/>
        </p:nvSpPr>
        <p:spPr>
          <a:xfrm>
            <a:off x="3131840" y="1220329"/>
            <a:ext cx="19606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1) </a:t>
            </a:r>
            <a:r>
              <a:rPr lang="ko-KR" altLang="en-US" sz="1400" b="1" dirty="0">
                <a:latin typeface="+mn-ea"/>
              </a:rPr>
              <a:t>템플릿 영역 만들기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18AEE-B86F-404E-B26F-6359F4272034}"/>
              </a:ext>
            </a:extLst>
          </p:cNvPr>
          <p:cNvSpPr/>
          <p:nvPr/>
        </p:nvSpPr>
        <p:spPr>
          <a:xfrm>
            <a:off x="5364087" y="1220328"/>
            <a:ext cx="30302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2) </a:t>
            </a:r>
            <a:r>
              <a:rPr lang="ko-KR" altLang="en-US" sz="1400" b="1" dirty="0">
                <a:latin typeface="+mn-ea"/>
              </a:rPr>
              <a:t>템플릿 영역 배치하기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829F9-CFCF-4D7A-B208-2893A23A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326" y="1707237"/>
            <a:ext cx="2149960" cy="3449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BC53E9-043C-46BE-B471-8495722847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6"/>
          <a:stretch/>
        </p:blipFill>
        <p:spPr>
          <a:xfrm>
            <a:off x="5408601" y="1707237"/>
            <a:ext cx="3699903" cy="23048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26892-9A81-498B-97F3-391927427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5" y="4584148"/>
            <a:ext cx="3542485" cy="194119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195CF-B730-4DCB-9946-64B6F7FECB3C}"/>
              </a:ext>
            </a:extLst>
          </p:cNvPr>
          <p:cNvSpPr/>
          <p:nvPr/>
        </p:nvSpPr>
        <p:spPr>
          <a:xfrm>
            <a:off x="5436096" y="4153618"/>
            <a:ext cx="233136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결과 화면</a:t>
            </a:r>
            <a:endParaRPr lang="en-US" altLang="ko-KR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2"/>
          <p:cNvSpPr>
            <a:spLocks noGrp="1"/>
          </p:cNvSpPr>
          <p:nvPr>
            <p:ph type="title"/>
          </p:nvPr>
        </p:nvSpPr>
        <p:spPr>
          <a:xfrm>
            <a:off x="250825" y="284708"/>
            <a:ext cx="7561263" cy="407988"/>
          </a:xfrm>
        </p:spPr>
        <p:txBody>
          <a:bodyPr/>
          <a:lstStyle/>
          <a:p>
            <a:r>
              <a:rPr lang="ko-KR" altLang="en-US" sz="2800" b="0" dirty="0" err="1" smtClean="0"/>
              <a:t>반응형</a:t>
            </a:r>
            <a:r>
              <a:rPr lang="ko-KR" altLang="en-US" sz="2800" b="0" dirty="0" smtClean="0"/>
              <a:t> 웹 페이지 제작</a:t>
            </a:r>
          </a:p>
        </p:txBody>
      </p:sp>
      <p:pic>
        <p:nvPicPr>
          <p:cNvPr id="2458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980728"/>
            <a:ext cx="4752529" cy="561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25344"/>
            <a:ext cx="4752528" cy="19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0"/>
          <a:stretch/>
        </p:blipFill>
        <p:spPr bwMode="auto">
          <a:xfrm>
            <a:off x="5508104" y="908720"/>
            <a:ext cx="3168352" cy="592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2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</a:t>
            </a:r>
            <a:r>
              <a:rPr lang="ko-KR" altLang="en-US" dirty="0"/>
              <a:t>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260708" y="1021574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뷰포트</a:t>
            </a:r>
            <a:r>
              <a:rPr lang="ko-KR" altLang="en-US" sz="1600" b="1" dirty="0"/>
              <a:t> 지정하기</a:t>
            </a:r>
            <a:endParaRPr lang="en-US" altLang="ko-KR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41DDA-53AF-4404-BE87-ECBEA7E4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86" y="1457069"/>
            <a:ext cx="4414122" cy="3723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67C7BE-BA1F-4A3B-A8B5-194BF45E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6"/>
          <a:stretch/>
        </p:blipFill>
        <p:spPr>
          <a:xfrm>
            <a:off x="35496" y="1988840"/>
            <a:ext cx="4731313" cy="2146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6E1A8E-3527-4FD0-B79C-2CEE78BCD30C}"/>
              </a:ext>
            </a:extLst>
          </p:cNvPr>
          <p:cNvSpPr txBox="1"/>
          <p:nvPr/>
        </p:nvSpPr>
        <p:spPr>
          <a:xfrm>
            <a:off x="4951129" y="1009245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단위</a:t>
            </a:r>
            <a:endParaRPr lang="en-US" altLang="ko-KR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57CD36-9657-4881-820A-C424EB9DBD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60"/>
          <a:stretch/>
        </p:blipFill>
        <p:spPr>
          <a:xfrm>
            <a:off x="4918456" y="1405869"/>
            <a:ext cx="3974024" cy="1336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41D3BF-884D-446A-A8E8-73C677A012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24" r="14923"/>
          <a:stretch/>
        </p:blipFill>
        <p:spPr>
          <a:xfrm>
            <a:off x="5004048" y="3406140"/>
            <a:ext cx="3941351" cy="3358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E80228-BD5D-4CD4-8552-342CB70A54C8}"/>
              </a:ext>
            </a:extLst>
          </p:cNvPr>
          <p:cNvSpPr txBox="1"/>
          <p:nvPr/>
        </p:nvSpPr>
        <p:spPr>
          <a:xfrm>
            <a:off x="251520" y="4414518"/>
            <a:ext cx="4176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일반적인 사용법 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뷰포트의</a:t>
            </a:r>
            <a:r>
              <a:rPr lang="ko-KR" altLang="en-US" sz="1200" dirty="0">
                <a:latin typeface="+mn-ea"/>
              </a:rPr>
              <a:t> 너비를 </a:t>
            </a:r>
            <a:r>
              <a:rPr lang="ko-KR" altLang="en-US" sz="1200" dirty="0" err="1">
                <a:latin typeface="+mn-ea"/>
              </a:rPr>
              <a:t>스마트폰</a:t>
            </a:r>
            <a:r>
              <a:rPr lang="ko-KR" altLang="en-US" sz="1200" dirty="0">
                <a:latin typeface="+mn-ea"/>
              </a:rPr>
              <a:t> 화면 너비에 </a:t>
            </a:r>
            <a:r>
              <a:rPr lang="ko-KR" altLang="en-US" sz="1200" dirty="0" smtClean="0">
                <a:latin typeface="+mn-ea"/>
              </a:rPr>
              <a:t>맞추고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초기 </a:t>
            </a:r>
            <a:r>
              <a:rPr lang="ko-KR" altLang="en-US" sz="1200" dirty="0">
                <a:latin typeface="+mn-ea"/>
              </a:rPr>
              <a:t>화면 배율을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로 지정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7CAC0A-BBBF-4201-A60A-A64637C69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5554327"/>
            <a:ext cx="4392488" cy="40530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ED1B7-DA68-4812-BC3F-BEE35509DEFE}"/>
              </a:ext>
            </a:extLst>
          </p:cNvPr>
          <p:cNvCxnSpPr/>
          <p:nvPr/>
        </p:nvCxnSpPr>
        <p:spPr>
          <a:xfrm>
            <a:off x="4757347" y="548680"/>
            <a:ext cx="0" cy="59142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5069756" y="3105835"/>
            <a:ext cx="3894732" cy="29367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050" b="1" dirty="0" err="1" smtClean="0"/>
              <a:t>뷰포트</a:t>
            </a:r>
            <a:r>
              <a:rPr lang="ko-KR" altLang="en-US" sz="1050" b="1" dirty="0" smtClean="0"/>
              <a:t> 단위를 사용해 글자 크기 조절하기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6239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312878" cy="142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2" y="2374776"/>
            <a:ext cx="4293453" cy="41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6"/>
            <a:ext cx="4384726" cy="270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38" y="3644330"/>
            <a:ext cx="4380294" cy="280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250825" y="284708"/>
            <a:ext cx="7561263" cy="407988"/>
          </a:xfrm>
        </p:spPr>
        <p:txBody>
          <a:bodyPr/>
          <a:lstStyle/>
          <a:p>
            <a:r>
              <a:rPr lang="ko-KR" altLang="en-US" sz="2800" b="0" dirty="0" err="1" smtClean="0"/>
              <a:t>반응형</a:t>
            </a:r>
            <a:r>
              <a:rPr lang="ko-KR" altLang="en-US" sz="2800" b="0" dirty="0" smtClean="0"/>
              <a:t> 웹 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27597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46799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2557463"/>
            <a:ext cx="36957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50825" y="284708"/>
            <a:ext cx="7561263" cy="407988"/>
          </a:xfrm>
        </p:spPr>
        <p:txBody>
          <a:bodyPr/>
          <a:lstStyle/>
          <a:p>
            <a:r>
              <a:rPr lang="ko-KR" altLang="en-US" sz="2800" b="0" dirty="0" err="1" smtClean="0"/>
              <a:t>반응형</a:t>
            </a:r>
            <a:r>
              <a:rPr lang="ko-KR" altLang="en-US" sz="2800" b="0" dirty="0" smtClean="0"/>
              <a:t> 웹 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6419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2"/>
          <p:cNvSpPr>
            <a:spLocks noGrp="1"/>
          </p:cNvSpPr>
          <p:nvPr>
            <p:ph type="title"/>
          </p:nvPr>
        </p:nvSpPr>
        <p:spPr>
          <a:xfrm>
            <a:off x="251520" y="836390"/>
            <a:ext cx="7561263" cy="407988"/>
          </a:xfrm>
        </p:spPr>
        <p:txBody>
          <a:bodyPr/>
          <a:lstStyle/>
          <a:p>
            <a:r>
              <a:rPr lang="en-US" altLang="ko-KR" dirty="0" smtClean="0"/>
              <a:t> 1.1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 디자인 요소</a:t>
            </a: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184150" y="1196975"/>
            <a:ext cx="8642350" cy="5235575"/>
          </a:xfrm>
        </p:spPr>
        <p:txBody>
          <a:bodyPr/>
          <a:lstStyle/>
          <a:p>
            <a:pPr>
              <a:defRPr/>
            </a:pPr>
            <a:r>
              <a:rPr lang="ko-KR" altLang="en-US" sz="1600" dirty="0" err="1"/>
              <a:t>뷰포트</a:t>
            </a:r>
            <a:r>
              <a:rPr lang="en-US" altLang="ko-KR" sz="1600" dirty="0"/>
              <a:t>(viewport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설정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400" dirty="0"/>
              <a:t>스마트폰의 브라우저에서 웹 페이지를 보여주는 영역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/>
              <a:t>&lt;meta&gt; </a:t>
            </a:r>
            <a:r>
              <a:rPr lang="ko-KR" altLang="en-US" sz="1400" dirty="0"/>
              <a:t>태그를 이용하여 </a:t>
            </a:r>
            <a:r>
              <a:rPr lang="ko-KR" altLang="en-US" sz="1400" dirty="0" err="1"/>
              <a:t>뷰포트를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</p:txBody>
      </p:sp>
      <p:pic>
        <p:nvPicPr>
          <p:cNvPr id="153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74" y="2420888"/>
            <a:ext cx="569919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8"/>
          <a:stretch/>
        </p:blipFill>
        <p:spPr bwMode="auto">
          <a:xfrm>
            <a:off x="384974" y="5589240"/>
            <a:ext cx="5699194" cy="559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 bwMode="auto">
          <a:xfrm>
            <a:off x="6084168" y="1411719"/>
            <a:ext cx="2743835" cy="49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 txBox="1">
            <a:spLocks/>
          </p:cNvSpPr>
          <p:nvPr/>
        </p:nvSpPr>
        <p:spPr bwMode="auto">
          <a:xfrm>
            <a:off x="251520" y="260649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lvl1pPr eaLnBrk="0" hangingPunct="0">
              <a:defRPr sz="3000"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ea typeface="맑은 고딕" pitchFamily="50" charset="-127"/>
              </a:defRPr>
            </a:lvl2pPr>
            <a:lvl3pPr algn="ctr" eaLnBrk="0" hangingPunct="0">
              <a:defRPr sz="4400">
                <a:ea typeface="맑은 고딕" pitchFamily="50" charset="-127"/>
              </a:defRPr>
            </a:lvl3pPr>
            <a:lvl4pPr algn="ctr" eaLnBrk="0" hangingPunct="0">
              <a:defRPr sz="4400">
                <a:ea typeface="맑은 고딕" pitchFamily="50" charset="-127"/>
              </a:defRPr>
            </a:lvl4pPr>
            <a:lvl5pPr algn="ctr" eaLnBrk="0" hangingPunct="0">
              <a:defRPr sz="4400"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9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반응형</a:t>
            </a:r>
            <a:r>
              <a:rPr lang="ko-KR" altLang="en-US" dirty="0"/>
              <a:t> 웹 알아보기</a:t>
            </a:r>
          </a:p>
        </p:txBody>
      </p:sp>
    </p:spTree>
    <p:extLst>
      <p:ext uri="{BB962C8B-B14F-4D97-AF65-F5344CB8AC3E}">
        <p14:creationId xmlns:p14="http://schemas.microsoft.com/office/powerpoint/2010/main" val="25442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2" y="2030025"/>
            <a:ext cx="6076278" cy="4135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7"/>
          <a:stretch/>
        </p:blipFill>
        <p:spPr bwMode="auto">
          <a:xfrm>
            <a:off x="6372200" y="1259790"/>
            <a:ext cx="2583954" cy="499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08" b="92594"/>
          <a:stretch/>
        </p:blipFill>
        <p:spPr bwMode="auto">
          <a:xfrm>
            <a:off x="6372200" y="1227772"/>
            <a:ext cx="1151731" cy="37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 txBox="1">
            <a:spLocks/>
          </p:cNvSpPr>
          <p:nvPr/>
        </p:nvSpPr>
        <p:spPr bwMode="auto">
          <a:xfrm>
            <a:off x="251520" y="260649"/>
            <a:ext cx="8640960" cy="51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 lnSpcReduction="10000"/>
          </a:bodyPr>
          <a:lstStyle>
            <a:defPPr>
              <a:defRPr lang="ko-KR"/>
            </a:defPPr>
            <a:lvl1pPr eaLnBrk="0" hangingPunct="0">
              <a:defRPr sz="3000"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ea typeface="맑은 고딕" pitchFamily="50" charset="-127"/>
              </a:defRPr>
            </a:lvl2pPr>
            <a:lvl3pPr algn="ctr" eaLnBrk="0" hangingPunct="0">
              <a:defRPr sz="4400">
                <a:ea typeface="맑은 고딕" pitchFamily="50" charset="-127"/>
              </a:defRPr>
            </a:lvl3pPr>
            <a:lvl4pPr algn="ctr" eaLnBrk="0" hangingPunct="0">
              <a:defRPr sz="4400">
                <a:ea typeface="맑은 고딕" pitchFamily="50" charset="-127"/>
              </a:defRPr>
            </a:lvl4pPr>
            <a:lvl5pPr algn="ctr" eaLnBrk="0" hangingPunct="0">
              <a:defRPr sz="4400"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ea typeface="맑은 고딕" pitchFamily="50" charset="-127"/>
              </a:defRPr>
            </a:lvl9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반응형</a:t>
            </a:r>
            <a:r>
              <a:rPr lang="ko-KR" altLang="en-US" dirty="0"/>
              <a:t> 웹 알아보기</a:t>
            </a:r>
          </a:p>
        </p:txBody>
      </p:sp>
      <p:sp>
        <p:nvSpPr>
          <p:cNvPr id="8" name="제목 2"/>
          <p:cNvSpPr txBox="1">
            <a:spLocks/>
          </p:cNvSpPr>
          <p:nvPr/>
        </p:nvSpPr>
        <p:spPr bwMode="auto">
          <a:xfrm>
            <a:off x="251520" y="857176"/>
            <a:ext cx="75612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 1.1 </a:t>
            </a:r>
            <a:r>
              <a:rPr kumimoji="0" lang="ko-KR" altLang="en-US" dirty="0" err="1" smtClean="0"/>
              <a:t>반응형</a:t>
            </a:r>
            <a:r>
              <a:rPr kumimoji="0" lang="ko-KR" altLang="en-US" dirty="0" smtClean="0"/>
              <a:t> 웹 디자인 요소</a:t>
            </a:r>
          </a:p>
        </p:txBody>
      </p:sp>
      <p:sp>
        <p:nvSpPr>
          <p:cNvPr id="9" name="내용 개체 틀 3"/>
          <p:cNvSpPr>
            <a:spLocks noGrp="1"/>
          </p:cNvSpPr>
          <p:nvPr>
            <p:ph idx="1"/>
          </p:nvPr>
        </p:nvSpPr>
        <p:spPr>
          <a:xfrm>
            <a:off x="184150" y="1217761"/>
            <a:ext cx="8642350" cy="5235575"/>
          </a:xfrm>
        </p:spPr>
        <p:txBody>
          <a:bodyPr/>
          <a:lstStyle/>
          <a:p>
            <a:pPr>
              <a:defRPr/>
            </a:pPr>
            <a:r>
              <a:rPr lang="ko-KR" altLang="en-US" sz="1600" dirty="0" err="1"/>
              <a:t>뷰포트</a:t>
            </a:r>
            <a:r>
              <a:rPr lang="en-US" altLang="ko-KR" sz="1600" dirty="0"/>
              <a:t>(viewport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8637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미디어 </a:t>
            </a:r>
            <a:r>
              <a:rPr lang="ko-KR" altLang="en-US" dirty="0"/>
              <a:t>쿼리 알아보기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221B9-006E-4B5F-AD09-727878287AEF}"/>
              </a:ext>
            </a:extLst>
          </p:cNvPr>
          <p:cNvSpPr/>
          <p:nvPr/>
        </p:nvSpPr>
        <p:spPr>
          <a:xfrm>
            <a:off x="107503" y="1162358"/>
            <a:ext cx="8640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미디어 쿼리</a:t>
            </a:r>
            <a:r>
              <a:rPr lang="en-US" altLang="ko-KR" sz="1400" b="1" dirty="0">
                <a:latin typeface="+mn-ea"/>
              </a:rPr>
              <a:t>(media queries) : </a:t>
            </a:r>
            <a:r>
              <a:rPr lang="ko-KR" altLang="en-US" sz="1400" dirty="0">
                <a:latin typeface="+mn-ea"/>
              </a:rPr>
              <a:t>접속하는 장치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미디어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따라 특정한 </a:t>
            </a:r>
            <a:r>
              <a:rPr lang="en-US" altLang="ko-KR" sz="1400" dirty="0">
                <a:latin typeface="+mn-ea"/>
              </a:rPr>
              <a:t>CSS </a:t>
            </a:r>
            <a:r>
              <a:rPr lang="ko-KR" altLang="en-US" sz="1400" dirty="0">
                <a:latin typeface="+mn-ea"/>
              </a:rPr>
              <a:t>스타일을 사용하는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방법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1F349-5F91-4D5F-A633-2866FFB69C90}"/>
              </a:ext>
            </a:extLst>
          </p:cNvPr>
          <p:cNvSpPr txBox="1"/>
          <p:nvPr/>
        </p:nvSpPr>
        <p:spPr>
          <a:xfrm>
            <a:off x="6996946" y="2368177"/>
            <a:ext cx="2039551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미디어 쿼리를 이용해 제작된 사이트들을 모아놓은 </a:t>
            </a:r>
            <a:r>
              <a:rPr lang="en-US" altLang="ko-KR" sz="1100" dirty="0">
                <a:latin typeface="+mn-ea"/>
                <a:hlinkClick r:id="rId3"/>
              </a:rPr>
              <a:t>http://mediaqueri.es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23A51-2D51-46B7-9431-6246159A8328}"/>
              </a:ext>
            </a:extLst>
          </p:cNvPr>
          <p:cNvSpPr txBox="1"/>
          <p:nvPr/>
        </p:nvSpPr>
        <p:spPr>
          <a:xfrm>
            <a:off x="107504" y="1853137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구문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41CFA-4C08-4933-960D-A6594E40ADD8}"/>
              </a:ext>
            </a:extLst>
          </p:cNvPr>
          <p:cNvSpPr/>
          <p:nvPr/>
        </p:nvSpPr>
        <p:spPr>
          <a:xfrm>
            <a:off x="107504" y="2325658"/>
            <a:ext cx="6216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@media </a:t>
            </a:r>
            <a:r>
              <a:rPr lang="ko-KR" altLang="en-US" sz="1200">
                <a:latin typeface="+mn-ea"/>
              </a:rPr>
              <a:t>속성을 사용해 특정 미디어에서 어떤 </a:t>
            </a:r>
            <a:r>
              <a:rPr lang="en-US" altLang="ko-KR" sz="1200">
                <a:latin typeface="+mn-ea"/>
              </a:rPr>
              <a:t>CSS</a:t>
            </a:r>
            <a:r>
              <a:rPr lang="ko-KR" altLang="en-US" sz="1200">
                <a:latin typeface="+mn-ea"/>
              </a:rPr>
              <a:t>를 적용할 것인지 지정함</a:t>
            </a:r>
            <a:endParaRPr lang="en-US" altLang="ko-KR" sz="1200">
              <a:latin typeface="+mn-ea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&lt;style&gt; </a:t>
            </a:r>
            <a:r>
              <a:rPr lang="ko-KR" altLang="en-US" sz="1200">
                <a:latin typeface="+mn-ea"/>
              </a:rPr>
              <a:t>태그와 </a:t>
            </a:r>
            <a:r>
              <a:rPr lang="en-US" altLang="ko-KR" sz="1200">
                <a:latin typeface="+mn-ea"/>
              </a:rPr>
              <a:t>&lt;/style&gt; </a:t>
            </a:r>
            <a:r>
              <a:rPr lang="ko-KR" altLang="en-US" sz="1200">
                <a:latin typeface="+mn-ea"/>
              </a:rPr>
              <a:t>태그 사이에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2DCC40-4A00-4EB4-B4F1-4507F6F5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995789"/>
            <a:ext cx="4112768" cy="752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0E3E9B-E220-49E7-B7A0-1564E5ABE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" y="3808675"/>
            <a:ext cx="4536504" cy="1252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D9F63-4F79-409A-B589-85CCEC13D02D}"/>
              </a:ext>
            </a:extLst>
          </p:cNvPr>
          <p:cNvSpPr txBox="1"/>
          <p:nvPr/>
        </p:nvSpPr>
        <p:spPr>
          <a:xfrm>
            <a:off x="107504" y="5191593"/>
            <a:ext cx="3936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</a:t>
            </a:r>
            <a:r>
              <a:rPr lang="ko-KR" altLang="en-US" sz="1100">
                <a:solidFill>
                  <a:srgbClr val="0070C0"/>
                </a:solidFill>
              </a:rPr>
              <a:t>미디어 유형이 </a:t>
            </a:r>
            <a:r>
              <a:rPr lang="en-US" altLang="ko-KR" sz="1100">
                <a:solidFill>
                  <a:srgbClr val="0070C0"/>
                </a:solidFill>
              </a:rPr>
              <a:t>screen</a:t>
            </a:r>
            <a:r>
              <a:rPr lang="ko-KR" altLang="en-US" sz="1100">
                <a:solidFill>
                  <a:srgbClr val="0070C0"/>
                </a:solidFill>
              </a:rPr>
              <a:t>이면서 최소 너비가 </a:t>
            </a:r>
            <a:r>
              <a:rPr lang="en-US" altLang="ko-KR" sz="1100">
                <a:solidFill>
                  <a:srgbClr val="0070C0"/>
                </a:solidFill>
              </a:rPr>
              <a:t>768px</a:t>
            </a:r>
            <a:r>
              <a:rPr lang="ko-KR" altLang="en-US" sz="1100">
                <a:solidFill>
                  <a:srgbClr val="0070C0"/>
                </a:solidFill>
              </a:rPr>
              <a:t>이고 </a:t>
            </a:r>
            <a:r>
              <a:rPr lang="en-US" altLang="ko-KR" sz="1100">
                <a:solidFill>
                  <a:srgbClr val="0070C0"/>
                </a:solidFill>
              </a:rPr>
              <a:t/>
            </a:r>
            <a:br>
              <a:rPr lang="en-US" altLang="ko-KR" sz="1100">
                <a:solidFill>
                  <a:srgbClr val="0070C0"/>
                </a:solidFill>
              </a:rPr>
            </a:br>
            <a:r>
              <a:rPr lang="en-US" altLang="ko-KR" sz="1100">
                <a:solidFill>
                  <a:srgbClr val="0070C0"/>
                </a:solidFill>
              </a:rPr>
              <a:t>     </a:t>
            </a:r>
            <a:r>
              <a:rPr lang="ko-KR" altLang="en-US" sz="1100">
                <a:solidFill>
                  <a:srgbClr val="0070C0"/>
                </a:solidFill>
              </a:rPr>
              <a:t>최대 너비는 </a:t>
            </a:r>
            <a:r>
              <a:rPr lang="en-US" altLang="ko-KR" sz="1100">
                <a:solidFill>
                  <a:srgbClr val="0070C0"/>
                </a:solidFill>
              </a:rPr>
              <a:t>1439px</a:t>
            </a:r>
            <a:r>
              <a:rPr lang="ko-KR" altLang="en-US" sz="1100">
                <a:solidFill>
                  <a:srgbClr val="0070C0"/>
                </a:solidFill>
              </a:rPr>
              <a:t>일 경우에 적용할 </a:t>
            </a:r>
            <a:r>
              <a:rPr lang="en-US" altLang="ko-KR" sz="1100">
                <a:solidFill>
                  <a:srgbClr val="0070C0"/>
                </a:solidFill>
              </a:rPr>
              <a:t>CSS</a:t>
            </a:r>
            <a:endParaRPr lang="ko-KR" altLang="en-US" sz="1100">
              <a:solidFill>
                <a:srgbClr val="0070C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7D5BE1-33DD-4113-B979-AF3CD8C585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266"/>
          <a:stretch/>
        </p:blipFill>
        <p:spPr>
          <a:xfrm>
            <a:off x="107504" y="5873230"/>
            <a:ext cx="3744416" cy="8205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8F75E-081B-411F-BECB-7CBB5302E23B}"/>
              </a:ext>
            </a:extLst>
          </p:cNvPr>
          <p:cNvSpPr/>
          <p:nvPr/>
        </p:nvSpPr>
        <p:spPr>
          <a:xfrm>
            <a:off x="4788024" y="3160712"/>
            <a:ext cx="1994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미디어 유형의 종류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172941-934E-4D13-A7D1-AEACA9B38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545844"/>
            <a:ext cx="4968552" cy="33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미디어 </a:t>
            </a:r>
            <a:r>
              <a:rPr lang="ko-KR" altLang="en-US" dirty="0"/>
              <a:t>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423645" y="1072961"/>
            <a:ext cx="3788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미디어 쿼리의 다양한 조건</a:t>
            </a:r>
            <a:endParaRPr lang="en-US" altLang="ko-KR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C320CB-EC71-471E-B439-1423E5D6D633}"/>
              </a:ext>
            </a:extLst>
          </p:cNvPr>
          <p:cNvSpPr/>
          <p:nvPr/>
        </p:nvSpPr>
        <p:spPr>
          <a:xfrm>
            <a:off x="251521" y="1484784"/>
            <a:ext cx="3057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웹 문서의 가로 너비와 세로 높이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 err="1">
                <a:latin typeface="+mn-ea"/>
              </a:rPr>
              <a:t>뷰포트</a:t>
            </a:r>
            <a:r>
              <a:rPr lang="en-US" altLang="ko-KR" sz="1200" b="1" dirty="0">
                <a:latin typeface="+mn-ea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3B399-5DF4-4344-91A4-C417D7B010CF}"/>
              </a:ext>
            </a:extLst>
          </p:cNvPr>
          <p:cNvSpPr/>
          <p:nvPr/>
        </p:nvSpPr>
        <p:spPr>
          <a:xfrm>
            <a:off x="251521" y="4103357"/>
            <a:ext cx="2407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단말기의 가로 너비와 세로 높이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035791-2043-4469-AA9F-1C10F0D84E84}"/>
              </a:ext>
            </a:extLst>
          </p:cNvPr>
          <p:cNvSpPr/>
          <p:nvPr/>
        </p:nvSpPr>
        <p:spPr>
          <a:xfrm>
            <a:off x="4340665" y="1455571"/>
            <a:ext cx="1549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화면 회전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1B852-380D-4729-B298-E987A5AF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2366594"/>
            <a:ext cx="3330382" cy="1452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8E2236-5C88-4BA2-B609-9726286848B2}"/>
              </a:ext>
            </a:extLst>
          </p:cNvPr>
          <p:cNvSpPr txBox="1"/>
          <p:nvPr/>
        </p:nvSpPr>
        <p:spPr>
          <a:xfrm>
            <a:off x="251521" y="4436974"/>
            <a:ext cx="29722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대부분의 단말기 해상도와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실제 브라우저의 너비가 다르다는 점에 주의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170959-3A48-4EE8-B581-35FCE14F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37138"/>
            <a:ext cx="3618415" cy="13941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B913ED-E63A-434B-912C-D5B0D41A6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665" y="2446626"/>
            <a:ext cx="2561629" cy="11263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C0AF3-5981-49C1-8FDC-B5B50847416C}"/>
              </a:ext>
            </a:extLst>
          </p:cNvPr>
          <p:cNvSpPr txBox="1"/>
          <p:nvPr/>
        </p:nvSpPr>
        <p:spPr>
          <a:xfrm>
            <a:off x="251521" y="1818401"/>
            <a:ext cx="34743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실제 웹 문서 내용이 나타나는 영역의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너비와 높이를 조건으로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09433-90CB-4064-A75E-763C7868F5AF}"/>
              </a:ext>
            </a:extLst>
          </p:cNvPr>
          <p:cNvSpPr txBox="1"/>
          <p:nvPr/>
        </p:nvSpPr>
        <p:spPr>
          <a:xfrm>
            <a:off x="4340665" y="1846462"/>
            <a:ext cx="3734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/>
              <a:t>스마트폰이나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태블릿에서</a:t>
            </a:r>
            <a:r>
              <a:rPr lang="ko-KR" altLang="en-US" sz="1100" dirty="0"/>
              <a:t> 기기를 가로나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/>
              <a:t>세로로 돌려보는지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70166" y="5368514"/>
            <a:ext cx="4797026" cy="1228838"/>
            <a:chOff x="397758" y="5584538"/>
            <a:chExt cx="4797026" cy="12288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7D3DB3-8C03-49DE-A881-028335487B5F}"/>
                </a:ext>
              </a:extLst>
            </p:cNvPr>
            <p:cNvSpPr txBox="1"/>
            <p:nvPr/>
          </p:nvSpPr>
          <p:spPr>
            <a:xfrm>
              <a:off x="397758" y="5584538"/>
              <a:ext cx="32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예</a:t>
              </a:r>
              <a:r>
                <a:rPr lang="en-US" altLang="ko-KR" sz="1200" dirty="0">
                  <a:solidFill>
                    <a:srgbClr val="0070C0"/>
                  </a:solidFill>
                </a:rPr>
                <a:t>)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iPhoneX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>
                  <a:solidFill>
                    <a:srgbClr val="0070C0"/>
                  </a:solidFill>
                </a:rPr>
                <a:t>를 가로로 돌릴 경우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8DE7156-897A-4166-83F6-4F7AA7DF4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758" y="5954062"/>
              <a:ext cx="4797026" cy="85931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070166" y="4077072"/>
            <a:ext cx="4966330" cy="1208401"/>
            <a:chOff x="397758" y="4293096"/>
            <a:chExt cx="4966330" cy="120840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61FED5-40CA-41F2-861B-E873F8EF48ED}"/>
                </a:ext>
              </a:extLst>
            </p:cNvPr>
            <p:cNvSpPr txBox="1"/>
            <p:nvPr/>
          </p:nvSpPr>
          <p:spPr>
            <a:xfrm>
              <a:off x="397758" y="4293096"/>
              <a:ext cx="3242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예</a:t>
              </a:r>
              <a:r>
                <a:rPr lang="en-US" altLang="ko-KR" sz="1200" dirty="0">
                  <a:solidFill>
                    <a:srgbClr val="0070C0"/>
                  </a:solidFill>
                </a:rPr>
                <a:t>) </a:t>
              </a:r>
              <a:r>
                <a:rPr lang="ko-KR" altLang="en-US" sz="1200" dirty="0">
                  <a:solidFill>
                    <a:srgbClr val="0070C0"/>
                  </a:solidFill>
                </a:rPr>
                <a:t>화면 너비가 </a:t>
              </a:r>
              <a:r>
                <a:rPr lang="en-US" altLang="ko-KR" sz="1200" dirty="0">
                  <a:solidFill>
                    <a:srgbClr val="0070C0"/>
                  </a:solidFill>
                </a:rPr>
                <a:t>1440px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이상일 때 </a:t>
              </a:r>
              <a:endParaRPr lang="en-US" altLang="ko-KR" sz="1200" dirty="0">
                <a:solidFill>
                  <a:srgbClr val="0070C0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4E6549A-FB18-4E6F-ADE4-755F536E3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675" b="10788"/>
            <a:stretch/>
          </p:blipFill>
          <p:spPr>
            <a:xfrm>
              <a:off x="397758" y="4666784"/>
              <a:ext cx="4966330" cy="834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5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미디어 </a:t>
            </a:r>
            <a:r>
              <a:rPr lang="ko-KR" altLang="en-US" dirty="0"/>
              <a:t>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377502" y="1072961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중단점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C4A250-2B38-4202-9EAA-803449D91BFD}"/>
              </a:ext>
            </a:extLst>
          </p:cNvPr>
          <p:cNvSpPr/>
          <p:nvPr/>
        </p:nvSpPr>
        <p:spPr>
          <a:xfrm>
            <a:off x="377502" y="1702023"/>
            <a:ext cx="7938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TDc_SSiMyungJo_120_OTF"/>
              </a:rPr>
              <a:t>중단점</a:t>
            </a:r>
            <a:r>
              <a:rPr lang="en-US" altLang="ko-KR" sz="1200" b="1" dirty="0">
                <a:latin typeface="TDc_SSiMyungJo_120_OTF"/>
              </a:rPr>
              <a:t>(breakpoint) </a:t>
            </a:r>
            <a:r>
              <a:rPr lang="en-US" altLang="ko-KR" sz="1200" dirty="0">
                <a:latin typeface="TDc_SSiMyungJo_120_OTF"/>
              </a:rPr>
              <a:t>: </a:t>
            </a:r>
            <a:r>
              <a:rPr lang="ko-KR" altLang="en-US" sz="1200" dirty="0">
                <a:latin typeface="TDc_SSiMyungJo_120_OTF"/>
              </a:rPr>
              <a:t>서로</a:t>
            </a:r>
            <a:r>
              <a:rPr lang="en-US" altLang="ko-KR" sz="1200" dirty="0">
                <a:latin typeface="TDc_SSiMyungJo_120_OTF"/>
              </a:rPr>
              <a:t> </a:t>
            </a:r>
            <a:r>
              <a:rPr lang="ko-KR" altLang="en-US" sz="1200" dirty="0">
                <a:latin typeface="TDc_SSiMyungJo_120_OTF"/>
              </a:rPr>
              <a:t>다른 </a:t>
            </a:r>
            <a:r>
              <a:rPr lang="en-US" altLang="ko-KR" sz="1200" dirty="0">
                <a:latin typeface="TDc_SSiMyungJo_120_OTF"/>
              </a:rPr>
              <a:t>CSS</a:t>
            </a:r>
            <a:r>
              <a:rPr lang="ko-KR" altLang="en-US" sz="1200" dirty="0">
                <a:latin typeface="TDc_SSiMyungJo_120_OTF"/>
              </a:rPr>
              <a:t>를 적용할 화면 크기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대부분 기기의 화면 크기 기준</a:t>
            </a:r>
            <a:r>
              <a:rPr lang="en-US" altLang="ko-KR" sz="1200" dirty="0">
                <a:latin typeface="TDc_SSiMyungJo_120_OTF"/>
              </a:rPr>
              <a:t>.</a:t>
            </a: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TDc_SSiMyungJo_120_OTF"/>
              </a:rPr>
              <a:t>모든 기기를 반영할 수 없기 때문에 </a:t>
            </a:r>
            <a:r>
              <a:rPr lang="ko-KR" altLang="en-US" sz="1200" dirty="0" err="1">
                <a:latin typeface="TDc_SSiMyungJo_120_OTF"/>
              </a:rPr>
              <a:t>스마트폰과</a:t>
            </a:r>
            <a:r>
              <a:rPr lang="ko-KR" altLang="en-US" sz="1200" dirty="0">
                <a:latin typeface="TDc_SSiMyungJo_120_OTF"/>
              </a:rPr>
              <a:t> </a:t>
            </a:r>
            <a:r>
              <a:rPr lang="ko-KR" altLang="en-US" sz="1200" dirty="0" err="1">
                <a:latin typeface="TDc_SSiMyungJo_120_OTF"/>
              </a:rPr>
              <a:t>태블릿</a:t>
            </a:r>
            <a:r>
              <a:rPr lang="en-US" altLang="ko-KR" sz="1200" dirty="0">
                <a:latin typeface="TDc_SSiMyungJo_120_OTF"/>
              </a:rPr>
              <a:t>, </a:t>
            </a:r>
            <a:r>
              <a:rPr lang="ko-KR" altLang="en-US" sz="1200" dirty="0">
                <a:latin typeface="TDc_SSiMyungJo_120_OTF"/>
              </a:rPr>
              <a:t>데스크톱 정도로 구분</a:t>
            </a:r>
            <a:endParaRPr lang="en-US" altLang="ko-KR" sz="1200" dirty="0">
              <a:latin typeface="TDc_SSiMyungJo_120_OTF"/>
            </a:endParaRPr>
          </a:p>
          <a:p>
            <a:pPr marL="144000" indent="-14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TDc_SSiMyungJo_120_OTF"/>
              </a:rPr>
              <a:t>모바일</a:t>
            </a:r>
            <a:r>
              <a:rPr lang="ko-KR" altLang="en-US" sz="1200" dirty="0">
                <a:latin typeface="TDc_SSiMyungJo_120_OTF"/>
              </a:rPr>
              <a:t> 퍼스트</a:t>
            </a:r>
            <a:r>
              <a:rPr lang="en-US" altLang="ko-KR" sz="1200" dirty="0">
                <a:latin typeface="TDc_SSiMyungJo_120_OTF"/>
              </a:rPr>
              <a:t>(mobile first) : </a:t>
            </a:r>
            <a:r>
              <a:rPr lang="ko-KR" altLang="en-US" sz="1200" dirty="0" err="1">
                <a:latin typeface="TDc_SSiMyungJo_120_OTF"/>
              </a:rPr>
              <a:t>모바일</a:t>
            </a:r>
            <a:r>
              <a:rPr lang="ko-KR" altLang="en-US" sz="1200" dirty="0">
                <a:latin typeface="TDc_SSiMyungJo_120_OTF"/>
              </a:rPr>
              <a:t> 기기 레이아웃을 기본으로 작성 </a:t>
            </a:r>
            <a:r>
              <a:rPr lang="en-US" altLang="ko-KR" sz="1200" dirty="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TDc_SSiMyungJo_120_OTF"/>
                <a:sym typeface="Wingdings" panose="05000000000000000000" pitchFamily="2" charset="2"/>
              </a:rPr>
              <a:t>태블릿</a:t>
            </a: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200" dirty="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E29E6-E516-456E-96BA-6236F72FA7F0}"/>
              </a:ext>
            </a:extLst>
          </p:cNvPr>
          <p:cNvSpPr txBox="1"/>
          <p:nvPr/>
        </p:nvSpPr>
        <p:spPr>
          <a:xfrm>
            <a:off x="377502" y="3424782"/>
            <a:ext cx="8440176" cy="26776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/>
              <a:t>일반적인 사용 예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(</a:t>
            </a:r>
            <a:r>
              <a:rPr lang="ko-KR" altLang="en-US" sz="1200" dirty="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200" dirty="0">
                <a:latin typeface="TDc_SSiMyungJo_120_OTF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• </a:t>
            </a:r>
            <a:r>
              <a:rPr lang="ko-KR" altLang="en-US" sz="1200" b="1" dirty="0" err="1"/>
              <a:t>스마트폰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모바일</a:t>
            </a:r>
            <a:r>
              <a:rPr lang="ko-KR" altLang="en-US" sz="1200" dirty="0"/>
              <a:t> 페이지는 미디어 쿼리를 사용하지 않고 기본 </a:t>
            </a:r>
            <a:r>
              <a:rPr lang="en-US" altLang="ko-KR" sz="1200" dirty="0"/>
              <a:t>CSS</a:t>
            </a:r>
            <a:r>
              <a:rPr lang="ko-KR" altLang="en-US" sz="1200" dirty="0"/>
              <a:t>로 작성</a:t>
            </a:r>
            <a:r>
              <a:rPr lang="en-US" altLang="ko-KR" sz="1200" dirty="0"/>
              <a:t>. </a:t>
            </a:r>
            <a:r>
              <a:rPr lang="ko-KR" altLang="en-US" sz="1200" dirty="0"/>
              <a:t>만일 </a:t>
            </a:r>
            <a:r>
              <a:rPr lang="ko-KR" altLang="en-US" sz="1200" dirty="0" err="1"/>
              <a:t>스마트폰의</a:t>
            </a:r>
            <a:r>
              <a:rPr lang="ko-KR" altLang="en-US" sz="1200" dirty="0"/>
              <a:t> 방향까지 고려해서 제작한다면 </a:t>
            </a:r>
            <a:r>
              <a:rPr lang="en-US" altLang="ko-KR" sz="1200" dirty="0"/>
              <a:t>min-width</a:t>
            </a:r>
            <a:r>
              <a:rPr lang="ko-KR" altLang="en-US" sz="1200" dirty="0"/>
              <a:t>의 세로와 가로를 각각 </a:t>
            </a:r>
            <a:r>
              <a:rPr lang="en-US" altLang="ko-KR" sz="1200" dirty="0"/>
              <a:t>portrait 320px, landscape 480px</a:t>
            </a:r>
            <a:r>
              <a:rPr lang="ko-KR" altLang="en-US" sz="1200" dirty="0"/>
              <a:t>로 지정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• </a:t>
            </a:r>
            <a:r>
              <a:rPr lang="ko-KR" altLang="en-US" sz="1200" b="1" dirty="0" err="1"/>
              <a:t>태블릿</a:t>
            </a:r>
            <a:r>
              <a:rPr lang="en-US" altLang="ko-KR" sz="1200" dirty="0"/>
              <a:t>: </a:t>
            </a:r>
            <a:r>
              <a:rPr lang="ko-KR" altLang="en-US" sz="1200" dirty="0"/>
              <a:t>세로 크기가 </a:t>
            </a:r>
            <a:r>
              <a:rPr lang="en-US" altLang="ko-KR" sz="1200" dirty="0"/>
              <a:t>768px </a:t>
            </a:r>
            <a:r>
              <a:rPr lang="ko-KR" altLang="en-US" sz="1200" dirty="0"/>
              <a:t>이상이면 </a:t>
            </a:r>
            <a:r>
              <a:rPr lang="ko-KR" altLang="en-US" sz="1200" dirty="0" err="1"/>
              <a:t>태블릿으로</a:t>
            </a:r>
            <a:r>
              <a:rPr lang="ko-KR" altLang="en-US" sz="1200" dirty="0"/>
              <a:t> 지정</a:t>
            </a:r>
            <a:r>
              <a:rPr lang="en-US" altLang="ko-KR" sz="1200" dirty="0"/>
              <a:t>.  </a:t>
            </a:r>
            <a:r>
              <a:rPr lang="ko-KR" altLang="en-US" sz="1200" dirty="0"/>
              <a:t>가로 크기는 데스크톱과 똑같이 </a:t>
            </a:r>
            <a:r>
              <a:rPr lang="en-US" altLang="ko-KR" sz="1200" dirty="0"/>
              <a:t>1024px </a:t>
            </a:r>
            <a:r>
              <a:rPr lang="ko-KR" altLang="en-US" sz="1200" dirty="0"/>
              <a:t>이상으로 지정</a:t>
            </a:r>
            <a:r>
              <a:rPr lang="en-US" altLang="ko-KR" sz="12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• </a:t>
            </a:r>
            <a:r>
              <a:rPr lang="ko-KR" altLang="en-US" sz="1200" b="1" dirty="0"/>
              <a:t>데스크톱</a:t>
            </a:r>
            <a:r>
              <a:rPr lang="en-US" altLang="ko-KR" sz="1200" dirty="0"/>
              <a:t>: </a:t>
            </a:r>
            <a:r>
              <a:rPr lang="ko-KR" altLang="en-US" sz="1200" dirty="0"/>
              <a:t>화면 크기가 </a:t>
            </a:r>
            <a:r>
              <a:rPr lang="en-US" altLang="ko-KR" sz="1200" dirty="0"/>
              <a:t>1024px </a:t>
            </a:r>
            <a:r>
              <a:rPr lang="ko-KR" altLang="en-US" sz="1200" dirty="0"/>
              <a:t>이상이면 데스크톱으로 설정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71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미디어 </a:t>
            </a:r>
            <a:r>
              <a:rPr lang="ko-KR" altLang="en-US" dirty="0"/>
              <a:t>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107504" y="1072961"/>
            <a:ext cx="247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적용하기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DBFF5-AE70-4E46-8F9F-1EEAD3B30D6E}"/>
              </a:ext>
            </a:extLst>
          </p:cNvPr>
          <p:cNvSpPr/>
          <p:nvPr/>
        </p:nvSpPr>
        <p:spPr>
          <a:xfrm>
            <a:off x="107504" y="1590952"/>
            <a:ext cx="25796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1. </a:t>
            </a:r>
            <a:r>
              <a:rPr lang="ko-KR" altLang="en-US" sz="1400" b="1">
                <a:latin typeface="+mn-ea"/>
              </a:rPr>
              <a:t>외부 </a:t>
            </a:r>
            <a:r>
              <a:rPr lang="en-US" altLang="ko-KR" sz="1400" b="1">
                <a:latin typeface="+mn-ea"/>
              </a:rPr>
              <a:t>CSS </a:t>
            </a:r>
            <a:r>
              <a:rPr lang="ko-KR" altLang="en-US" sz="1400" b="1">
                <a:latin typeface="+mn-ea"/>
              </a:rPr>
              <a:t>파일 연결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26F7A-48D5-4F1C-9CD3-9698CCDEAB00}"/>
              </a:ext>
            </a:extLst>
          </p:cNvPr>
          <p:cNvSpPr/>
          <p:nvPr/>
        </p:nvSpPr>
        <p:spPr>
          <a:xfrm>
            <a:off x="107504" y="2420888"/>
            <a:ext cx="3578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&lt;head&gt;</a:t>
            </a:r>
            <a:r>
              <a:rPr lang="ko-KR" altLang="en-US" sz="1200" dirty="0"/>
              <a:t>와 </a:t>
            </a:r>
            <a:r>
              <a:rPr lang="en-US" altLang="ko-KR" sz="1200" dirty="0"/>
              <a:t>&lt;/head&gt; </a:t>
            </a:r>
            <a:r>
              <a:rPr lang="ko-KR" altLang="en-US" sz="1200" dirty="0"/>
              <a:t>사이에 삽입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2225A0-1199-4230-AF48-46EA63E682CF}"/>
              </a:ext>
            </a:extLst>
          </p:cNvPr>
          <p:cNvSpPr/>
          <p:nvPr/>
        </p:nvSpPr>
        <p:spPr>
          <a:xfrm>
            <a:off x="107504" y="2132856"/>
            <a:ext cx="257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방법</a:t>
            </a:r>
            <a:r>
              <a:rPr lang="en-US" altLang="ko-KR" sz="1200" b="1" dirty="0">
                <a:latin typeface="+mn-ea"/>
              </a:rPr>
              <a:t>1) &lt;link&gt; </a:t>
            </a:r>
            <a:r>
              <a:rPr lang="ko-KR" altLang="en-US" sz="1200" b="1" dirty="0">
                <a:latin typeface="+mn-ea"/>
              </a:rPr>
              <a:t>태그 사용하기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03430-E13D-47BE-BA82-10807AA49BEE}"/>
              </a:ext>
            </a:extLst>
          </p:cNvPr>
          <p:cNvSpPr/>
          <p:nvPr/>
        </p:nvSpPr>
        <p:spPr>
          <a:xfrm>
            <a:off x="107504" y="4330773"/>
            <a:ext cx="257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@import </a:t>
            </a:r>
            <a:r>
              <a:rPr lang="ko-KR" altLang="en-US" sz="1200" b="1">
                <a:latin typeface="+mn-ea"/>
              </a:rPr>
              <a:t>구문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8304-D2B4-47F9-BA08-3593053E8B5B}"/>
              </a:ext>
            </a:extLst>
          </p:cNvPr>
          <p:cNvSpPr/>
          <p:nvPr/>
        </p:nvSpPr>
        <p:spPr>
          <a:xfrm>
            <a:off x="107504" y="4653136"/>
            <a:ext cx="2532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&lt;style&gt;</a:t>
            </a:r>
            <a:r>
              <a:rPr lang="ko-KR" altLang="en-US" sz="1200" dirty="0"/>
              <a:t>와 </a:t>
            </a:r>
            <a:r>
              <a:rPr lang="en-US" altLang="ko-KR" sz="1200" dirty="0"/>
              <a:t>&lt;/style&gt; </a:t>
            </a:r>
            <a:r>
              <a:rPr lang="ko-KR" altLang="en-US" sz="1200" dirty="0"/>
              <a:t>사이에 삽입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66E05-FE67-4702-BB59-BB9CA74D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857869"/>
            <a:ext cx="4430628" cy="350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964506-13F3-40A8-8434-0AE7E34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5118970"/>
            <a:ext cx="2867161" cy="29615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39E56-ED5A-427D-B44F-5A44C7B63A04}"/>
              </a:ext>
            </a:extLst>
          </p:cNvPr>
          <p:cNvGrpSpPr/>
          <p:nvPr/>
        </p:nvGrpSpPr>
        <p:grpSpPr>
          <a:xfrm>
            <a:off x="107504" y="3284984"/>
            <a:ext cx="3881298" cy="394348"/>
            <a:chOff x="618875" y="3610715"/>
            <a:chExt cx="4399158" cy="2987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42DF5-4050-4F6B-B930-C683CBBE43D8}"/>
                </a:ext>
              </a:extLst>
            </p:cNvPr>
            <p:cNvSpPr txBox="1"/>
            <p:nvPr/>
          </p:nvSpPr>
          <p:spPr>
            <a:xfrm>
              <a:off x="618875" y="3632433"/>
              <a:ext cx="51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686FD05-62DD-46A2-AD1F-F2F45C57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" y="3610715"/>
              <a:ext cx="4082467" cy="2987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93FE3C-4267-4718-9F3E-F2D458E98254}"/>
              </a:ext>
            </a:extLst>
          </p:cNvPr>
          <p:cNvGrpSpPr/>
          <p:nvPr/>
        </p:nvGrpSpPr>
        <p:grpSpPr>
          <a:xfrm>
            <a:off x="107503" y="5517232"/>
            <a:ext cx="4809779" cy="720079"/>
            <a:chOff x="565744" y="5687317"/>
            <a:chExt cx="5584803" cy="482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E116B-C6CC-48C4-B99D-3727971DFFFA}"/>
                </a:ext>
              </a:extLst>
            </p:cNvPr>
            <p:cNvSpPr txBox="1"/>
            <p:nvPr/>
          </p:nvSpPr>
          <p:spPr>
            <a:xfrm>
              <a:off x="565744" y="5687317"/>
              <a:ext cx="51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A97304-82F3-409C-83D5-1ED64FDC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6" y="5705054"/>
              <a:ext cx="5214981" cy="465079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3A75F-BFF0-4F7C-8549-86F42A8F8138}"/>
              </a:ext>
            </a:extLst>
          </p:cNvPr>
          <p:cNvSpPr/>
          <p:nvPr/>
        </p:nvSpPr>
        <p:spPr>
          <a:xfrm>
            <a:off x="4499994" y="1590952"/>
            <a:ext cx="25796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2. </a:t>
            </a:r>
            <a:r>
              <a:rPr lang="ko-KR" altLang="en-US" sz="1400" b="1">
                <a:latin typeface="+mn-ea"/>
              </a:rPr>
              <a:t>웹 문서에서 직접 정의하기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242E7-83EB-4E34-A385-0404382EF02D}"/>
              </a:ext>
            </a:extLst>
          </p:cNvPr>
          <p:cNvSpPr/>
          <p:nvPr/>
        </p:nvSpPr>
        <p:spPr>
          <a:xfrm>
            <a:off x="4499992" y="2132856"/>
            <a:ext cx="4167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방법</a:t>
            </a:r>
            <a:r>
              <a:rPr lang="en-US" altLang="ko-KR" sz="1200" b="1" dirty="0">
                <a:latin typeface="+mn-ea"/>
              </a:rPr>
              <a:t>1) &lt;style&gt; </a:t>
            </a:r>
            <a:r>
              <a:rPr lang="ko-KR" altLang="en-US" sz="1200" b="1" dirty="0">
                <a:latin typeface="+mn-ea"/>
              </a:rPr>
              <a:t>태그 안에서 </a:t>
            </a:r>
            <a:r>
              <a:rPr lang="en-US" altLang="ko-KR" sz="1200" b="1" dirty="0">
                <a:latin typeface="+mn-ea"/>
              </a:rPr>
              <a:t>media </a:t>
            </a:r>
            <a:r>
              <a:rPr lang="ko-KR" altLang="en-US" sz="1200" b="1" dirty="0">
                <a:latin typeface="+mn-ea"/>
              </a:rPr>
              <a:t>속성 사용하기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AE23A-7E1C-4D85-9B19-3D469F399152}"/>
              </a:ext>
            </a:extLst>
          </p:cNvPr>
          <p:cNvSpPr/>
          <p:nvPr/>
        </p:nvSpPr>
        <p:spPr>
          <a:xfrm>
            <a:off x="5088728" y="4465110"/>
            <a:ext cx="257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방법</a:t>
            </a:r>
            <a:r>
              <a:rPr lang="en-US" altLang="ko-KR" sz="1200" b="1" dirty="0">
                <a:latin typeface="+mn-ea"/>
              </a:rPr>
              <a:t>2) @media</a:t>
            </a:r>
            <a:r>
              <a:rPr lang="ko-KR" altLang="en-US" sz="1200" b="1" dirty="0">
                <a:latin typeface="+mn-ea"/>
              </a:rPr>
              <a:t>문 사용하기</a:t>
            </a:r>
            <a:endParaRPr lang="en-US" altLang="ko-KR" sz="1200" b="1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4A7D69-2702-4A68-909C-61AE19DB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713" y="2564904"/>
            <a:ext cx="2083527" cy="9185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6BA8F-F152-4D20-8228-1DCB6DFF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728" y="4875060"/>
            <a:ext cx="1666237" cy="109961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EEB1E2-0151-42E6-BFB6-EE9571F084FE}"/>
              </a:ext>
            </a:extLst>
          </p:cNvPr>
          <p:cNvGrpSpPr/>
          <p:nvPr/>
        </p:nvGrpSpPr>
        <p:grpSpPr>
          <a:xfrm>
            <a:off x="6365109" y="2885026"/>
            <a:ext cx="2707074" cy="1396772"/>
            <a:chOff x="8952476" y="2790319"/>
            <a:chExt cx="3239524" cy="1396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EBEB55-3634-42C5-AF2D-1A00F273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2476" y="3077775"/>
              <a:ext cx="3239524" cy="11093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24A6F0-88B9-452D-80B3-6810A7F2FF9C}"/>
                </a:ext>
              </a:extLst>
            </p:cNvPr>
            <p:cNvSpPr txBox="1"/>
            <p:nvPr/>
          </p:nvSpPr>
          <p:spPr>
            <a:xfrm>
              <a:off x="8976647" y="2790319"/>
              <a:ext cx="51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FF8D37-BD2C-41ED-9B43-DFFEC2BEE22A}"/>
              </a:ext>
            </a:extLst>
          </p:cNvPr>
          <p:cNvGrpSpPr/>
          <p:nvPr/>
        </p:nvGrpSpPr>
        <p:grpSpPr>
          <a:xfrm>
            <a:off x="6779509" y="4941168"/>
            <a:ext cx="2115859" cy="1706092"/>
            <a:chOff x="8856015" y="4990050"/>
            <a:chExt cx="2532024" cy="17060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4FEE084-CE93-4FE0-8B09-3275D01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6015" y="5320360"/>
              <a:ext cx="2532024" cy="13757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9501DD-6D49-46D2-BACD-A78A846DE885}"/>
                </a:ext>
              </a:extLst>
            </p:cNvPr>
            <p:cNvSpPr txBox="1"/>
            <p:nvPr/>
          </p:nvSpPr>
          <p:spPr>
            <a:xfrm>
              <a:off x="8976646" y="4990050"/>
              <a:ext cx="513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1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66"/>
        </a:solidFill>
        <a:ln>
          <a:noFill/>
        </a:ln>
      </a:spPr>
      <a:bodyPr rtlCol="0" anchor="ctr"/>
      <a:lstStyle>
        <a:defPPr>
          <a:defRPr sz="11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6426</TotalTime>
  <Words>1245</Words>
  <Application>Microsoft Office PowerPoint</Application>
  <PresentationFormat>화면 슬라이드 쇼(4:3)</PresentationFormat>
  <Paragraphs>228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HY견고딕</vt:lpstr>
      <vt:lpstr>TDc_SSiMyungJo_120_OTF</vt:lpstr>
      <vt:lpstr>굴림</vt:lpstr>
      <vt:lpstr>나눔고딕</vt:lpstr>
      <vt:lpstr>맑은 고딕</vt:lpstr>
      <vt:lpstr>Arial</vt:lpstr>
      <vt:lpstr>Wingdings</vt:lpstr>
      <vt:lpstr>Office 테마</vt:lpstr>
      <vt:lpstr>PowerPoint 프레젠테이션</vt:lpstr>
      <vt:lpstr>1. 반응형 웹 알아보기</vt:lpstr>
      <vt:lpstr>1. 반응형 웹 알아보기</vt:lpstr>
      <vt:lpstr> 1.1 반응형 웹 디자인 요소</vt:lpstr>
      <vt:lpstr>PowerPoint 프레젠테이션</vt:lpstr>
      <vt:lpstr>2. 미디어 쿼리 알아보기</vt:lpstr>
      <vt:lpstr>2. 미디어 쿼리 알아보기</vt:lpstr>
      <vt:lpstr>2. 미디어 쿼리 알아보기</vt:lpstr>
      <vt:lpstr>2. 미디어 쿼리 알아보기</vt:lpstr>
      <vt:lpstr>2. 미디어 쿼리 알아보기</vt:lpstr>
      <vt:lpstr>2. 미디어 쿼리 알아보기</vt:lpstr>
      <vt:lpstr>2. 미디어 쿼리 알아보기</vt:lpstr>
      <vt:lpstr>3. 그리드 레이아웃 알아보기</vt:lpstr>
      <vt:lpstr>3. 그리드 레이아웃 알아보기</vt:lpstr>
      <vt:lpstr>3. 그리드 레이아웃 알아보기</vt:lpstr>
      <vt:lpstr>3. 그리드 레이아웃 알아보기</vt:lpstr>
      <vt:lpstr>4. 플렉스 박스 레이아웃</vt:lpstr>
      <vt:lpstr>4. 플렉스 박스 레이아웃</vt:lpstr>
      <vt:lpstr>4. 플렉스 박스 레이아웃</vt:lpstr>
      <vt:lpstr>4. 플렉스 박스 레이아웃</vt:lpstr>
      <vt:lpstr>4. 플렉스 박스 레이아웃</vt:lpstr>
      <vt:lpstr>4. 플렉스 박스 레이아웃</vt:lpstr>
      <vt:lpstr>4. 플렉스 박스 레이아웃</vt:lpstr>
      <vt:lpstr>5. CSS 그리드 레이아웃</vt:lpstr>
      <vt:lpstr>5. CSS 그리드 레이아웃</vt:lpstr>
      <vt:lpstr>5. CSS 그리드 레이아웃</vt:lpstr>
      <vt:lpstr>5. CSS 그리드 레이아웃</vt:lpstr>
      <vt:lpstr>5. CSS 그리드 레이아웃</vt:lpstr>
      <vt:lpstr>반응형 웹 페이지 제작</vt:lpstr>
      <vt:lpstr>반응형 웹 페이지 제작</vt:lpstr>
      <vt:lpstr>반응형 웹 페이지 제작</vt:lpstr>
    </vt:vector>
  </TitlesOfParts>
  <Company>한빛가족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공학기초수학_1장</dc:title>
  <dc:creator>임은혜</dc:creator>
  <cp:lastModifiedBy>YONSAI</cp:lastModifiedBy>
  <cp:revision>426</cp:revision>
  <dcterms:created xsi:type="dcterms:W3CDTF">2012-08-06T11:28:05Z</dcterms:created>
  <dcterms:modified xsi:type="dcterms:W3CDTF">2023-05-17T06:15:34Z</dcterms:modified>
</cp:coreProperties>
</file>